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7" r:id="rId2"/>
  </p:sldIdLst>
  <p:sldSz cx="43891200" cy="32918400"/>
  <p:notesSz cx="6858000" cy="9144000"/>
  <p:defaultTextStyle>
    <a:defPPr>
      <a:defRPr lang="en-US"/>
    </a:defPPr>
    <a:lvl1pPr marL="0" algn="l" defTabSz="4388840" rtl="0" eaLnBrk="1" latinLnBrk="0" hangingPunct="1">
      <a:defRPr sz="8600" kern="1200">
        <a:solidFill>
          <a:schemeClr val="tx1"/>
        </a:solidFill>
        <a:latin typeface="+mn-lt"/>
        <a:ea typeface="+mn-ea"/>
        <a:cs typeface="+mn-cs"/>
      </a:defRPr>
    </a:lvl1pPr>
    <a:lvl2pPr marL="2194420" algn="l" defTabSz="4388840" rtl="0" eaLnBrk="1" latinLnBrk="0" hangingPunct="1">
      <a:defRPr sz="8600" kern="1200">
        <a:solidFill>
          <a:schemeClr val="tx1"/>
        </a:solidFill>
        <a:latin typeface="+mn-lt"/>
        <a:ea typeface="+mn-ea"/>
        <a:cs typeface="+mn-cs"/>
      </a:defRPr>
    </a:lvl2pPr>
    <a:lvl3pPr marL="4388840" algn="l" defTabSz="4388840" rtl="0" eaLnBrk="1" latinLnBrk="0" hangingPunct="1">
      <a:defRPr sz="8600" kern="1200">
        <a:solidFill>
          <a:schemeClr val="tx1"/>
        </a:solidFill>
        <a:latin typeface="+mn-lt"/>
        <a:ea typeface="+mn-ea"/>
        <a:cs typeface="+mn-cs"/>
      </a:defRPr>
    </a:lvl3pPr>
    <a:lvl4pPr marL="6583261" algn="l" defTabSz="4388840" rtl="0" eaLnBrk="1" latinLnBrk="0" hangingPunct="1">
      <a:defRPr sz="8600" kern="1200">
        <a:solidFill>
          <a:schemeClr val="tx1"/>
        </a:solidFill>
        <a:latin typeface="+mn-lt"/>
        <a:ea typeface="+mn-ea"/>
        <a:cs typeface="+mn-cs"/>
      </a:defRPr>
    </a:lvl4pPr>
    <a:lvl5pPr marL="8777681" algn="l" defTabSz="4388840" rtl="0" eaLnBrk="1" latinLnBrk="0" hangingPunct="1">
      <a:defRPr sz="8600" kern="1200">
        <a:solidFill>
          <a:schemeClr val="tx1"/>
        </a:solidFill>
        <a:latin typeface="+mn-lt"/>
        <a:ea typeface="+mn-ea"/>
        <a:cs typeface="+mn-cs"/>
      </a:defRPr>
    </a:lvl5pPr>
    <a:lvl6pPr marL="10972101" algn="l" defTabSz="4388840" rtl="0" eaLnBrk="1" latinLnBrk="0" hangingPunct="1">
      <a:defRPr sz="8600" kern="1200">
        <a:solidFill>
          <a:schemeClr val="tx1"/>
        </a:solidFill>
        <a:latin typeface="+mn-lt"/>
        <a:ea typeface="+mn-ea"/>
        <a:cs typeface="+mn-cs"/>
      </a:defRPr>
    </a:lvl6pPr>
    <a:lvl7pPr marL="13166521" algn="l" defTabSz="4388840" rtl="0" eaLnBrk="1" latinLnBrk="0" hangingPunct="1">
      <a:defRPr sz="8600" kern="1200">
        <a:solidFill>
          <a:schemeClr val="tx1"/>
        </a:solidFill>
        <a:latin typeface="+mn-lt"/>
        <a:ea typeface="+mn-ea"/>
        <a:cs typeface="+mn-cs"/>
      </a:defRPr>
    </a:lvl7pPr>
    <a:lvl8pPr marL="15360941" algn="l" defTabSz="4388840" rtl="0" eaLnBrk="1" latinLnBrk="0" hangingPunct="1">
      <a:defRPr sz="8600" kern="1200">
        <a:solidFill>
          <a:schemeClr val="tx1"/>
        </a:solidFill>
        <a:latin typeface="+mn-lt"/>
        <a:ea typeface="+mn-ea"/>
        <a:cs typeface="+mn-cs"/>
      </a:defRPr>
    </a:lvl8pPr>
    <a:lvl9pPr marL="17555362" algn="l" defTabSz="438884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userDrawn="1">
          <p15:clr>
            <a:srgbClr val="A4A3A4"/>
          </p15:clr>
        </p15:guide>
        <p15:guide id="2" pos="10368" userDrawn="1">
          <p15:clr>
            <a:srgbClr val="A4A3A4"/>
          </p15:clr>
        </p15:guide>
        <p15:guide id="3" orient="horz" pos="10368">
          <p15:clr>
            <a:srgbClr val="A4A3A4"/>
          </p15:clr>
        </p15:guide>
        <p15:guide id="4"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7619" autoAdjust="0"/>
  </p:normalViewPr>
  <p:slideViewPr>
    <p:cSldViewPr showGuides="1">
      <p:cViewPr>
        <p:scale>
          <a:sx n="40" d="100"/>
          <a:sy n="40" d="100"/>
        </p:scale>
        <p:origin x="-1400" y="-1240"/>
      </p:cViewPr>
      <p:guideLst>
        <p:guide orient="horz" pos="6912"/>
        <p:guide pos="10368"/>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3CC0E3-902E-4C4B-AEC1-C3B02F0B0A29}" type="datetimeFigureOut">
              <a:rPr lang="en-US" smtClean="0"/>
              <a:t>7/22/16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46FF62-FE64-FF45-BC08-040A58ECEB15}" type="slidenum">
              <a:rPr lang="en-US" smtClean="0"/>
              <a:t>‹#›</a:t>
            </a:fld>
            <a:endParaRPr lang="en-US"/>
          </a:p>
        </p:txBody>
      </p:sp>
    </p:spTree>
    <p:extLst>
      <p:ext uri="{BB962C8B-B14F-4D97-AF65-F5344CB8AC3E}">
        <p14:creationId xmlns:p14="http://schemas.microsoft.com/office/powerpoint/2010/main" val="349034704"/>
      </p:ext>
    </p:extLst>
  </p:cSld>
  <p:clrMap bg1="lt1" tx1="dk1" bg2="lt2" tx2="dk2" accent1="accent1" accent2="accent2" accent3="accent3" accent4="accent4" accent5="accent5" accent6="accent6" hlink="hlink" folHlink="folHlink"/>
  <p:notesStyle>
    <a:lvl1pPr marL="0" algn="l" defTabSz="640080" rtl="0" eaLnBrk="1" latinLnBrk="0" hangingPunct="1">
      <a:defRPr sz="1700" kern="1200">
        <a:solidFill>
          <a:schemeClr val="tx1"/>
        </a:solidFill>
        <a:latin typeface="+mn-lt"/>
        <a:ea typeface="+mn-ea"/>
        <a:cs typeface="+mn-cs"/>
      </a:defRPr>
    </a:lvl1pPr>
    <a:lvl2pPr marL="640080" algn="l" defTabSz="640080" rtl="0" eaLnBrk="1" latinLnBrk="0" hangingPunct="1">
      <a:defRPr sz="1700" kern="1200">
        <a:solidFill>
          <a:schemeClr val="tx1"/>
        </a:solidFill>
        <a:latin typeface="+mn-lt"/>
        <a:ea typeface="+mn-ea"/>
        <a:cs typeface="+mn-cs"/>
      </a:defRPr>
    </a:lvl2pPr>
    <a:lvl3pPr marL="1280160" algn="l" defTabSz="640080" rtl="0" eaLnBrk="1" latinLnBrk="0" hangingPunct="1">
      <a:defRPr sz="1700" kern="1200">
        <a:solidFill>
          <a:schemeClr val="tx1"/>
        </a:solidFill>
        <a:latin typeface="+mn-lt"/>
        <a:ea typeface="+mn-ea"/>
        <a:cs typeface="+mn-cs"/>
      </a:defRPr>
    </a:lvl3pPr>
    <a:lvl4pPr marL="1920240" algn="l" defTabSz="640080" rtl="0" eaLnBrk="1" latinLnBrk="0" hangingPunct="1">
      <a:defRPr sz="1700" kern="1200">
        <a:solidFill>
          <a:schemeClr val="tx1"/>
        </a:solidFill>
        <a:latin typeface="+mn-lt"/>
        <a:ea typeface="+mn-ea"/>
        <a:cs typeface="+mn-cs"/>
      </a:defRPr>
    </a:lvl4pPr>
    <a:lvl5pPr marL="2560320" algn="l" defTabSz="640080" rtl="0" eaLnBrk="1" latinLnBrk="0" hangingPunct="1">
      <a:defRPr sz="1700" kern="1200">
        <a:solidFill>
          <a:schemeClr val="tx1"/>
        </a:solidFill>
        <a:latin typeface="+mn-lt"/>
        <a:ea typeface="+mn-ea"/>
        <a:cs typeface="+mn-cs"/>
      </a:defRPr>
    </a:lvl5pPr>
    <a:lvl6pPr marL="3200400" algn="l" defTabSz="640080" rtl="0" eaLnBrk="1" latinLnBrk="0" hangingPunct="1">
      <a:defRPr sz="1700" kern="1200">
        <a:solidFill>
          <a:schemeClr val="tx1"/>
        </a:solidFill>
        <a:latin typeface="+mn-lt"/>
        <a:ea typeface="+mn-ea"/>
        <a:cs typeface="+mn-cs"/>
      </a:defRPr>
    </a:lvl6pPr>
    <a:lvl7pPr marL="3840480" algn="l" defTabSz="640080" rtl="0" eaLnBrk="1" latinLnBrk="0" hangingPunct="1">
      <a:defRPr sz="1700" kern="1200">
        <a:solidFill>
          <a:schemeClr val="tx1"/>
        </a:solidFill>
        <a:latin typeface="+mn-lt"/>
        <a:ea typeface="+mn-ea"/>
        <a:cs typeface="+mn-cs"/>
      </a:defRPr>
    </a:lvl7pPr>
    <a:lvl8pPr marL="4480560" algn="l" defTabSz="640080" rtl="0" eaLnBrk="1" latinLnBrk="0" hangingPunct="1">
      <a:defRPr sz="1700" kern="1200">
        <a:solidFill>
          <a:schemeClr val="tx1"/>
        </a:solidFill>
        <a:latin typeface="+mn-lt"/>
        <a:ea typeface="+mn-ea"/>
        <a:cs typeface="+mn-cs"/>
      </a:defRPr>
    </a:lvl8pPr>
    <a:lvl9pPr marL="5120640" algn="l" defTabSz="64008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46FF62-FE64-FF45-BC08-040A58ECEB15}" type="slidenum">
              <a:rPr lang="en-US" smtClean="0"/>
              <a:t>1</a:t>
            </a:fld>
            <a:endParaRPr lang="en-US"/>
          </a:p>
        </p:txBody>
      </p:sp>
    </p:spTree>
    <p:extLst>
      <p:ext uri="{BB962C8B-B14F-4D97-AF65-F5344CB8AC3E}">
        <p14:creationId xmlns:p14="http://schemas.microsoft.com/office/powerpoint/2010/main" val="2144911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31744" indent="0" algn="ctr">
              <a:buNone/>
              <a:defRPr>
                <a:solidFill>
                  <a:schemeClr val="tx1">
                    <a:tint val="75000"/>
                  </a:schemeClr>
                </a:solidFill>
              </a:defRPr>
            </a:lvl2pPr>
            <a:lvl3pPr marL="4263487" indent="0" algn="ctr">
              <a:buNone/>
              <a:defRPr>
                <a:solidFill>
                  <a:schemeClr val="tx1">
                    <a:tint val="75000"/>
                  </a:schemeClr>
                </a:solidFill>
              </a:defRPr>
            </a:lvl3pPr>
            <a:lvl4pPr marL="6395231" indent="0" algn="ctr">
              <a:buNone/>
              <a:defRPr>
                <a:solidFill>
                  <a:schemeClr val="tx1">
                    <a:tint val="75000"/>
                  </a:schemeClr>
                </a:solidFill>
              </a:defRPr>
            </a:lvl4pPr>
            <a:lvl5pPr marL="8526976" indent="0" algn="ctr">
              <a:buNone/>
              <a:defRPr>
                <a:solidFill>
                  <a:schemeClr val="tx1">
                    <a:tint val="75000"/>
                  </a:schemeClr>
                </a:solidFill>
              </a:defRPr>
            </a:lvl5pPr>
            <a:lvl6pPr marL="10658719" indent="0" algn="ctr">
              <a:buNone/>
              <a:defRPr>
                <a:solidFill>
                  <a:schemeClr val="tx1">
                    <a:tint val="75000"/>
                  </a:schemeClr>
                </a:solidFill>
              </a:defRPr>
            </a:lvl6pPr>
            <a:lvl7pPr marL="12790463" indent="0" algn="ctr">
              <a:buNone/>
              <a:defRPr>
                <a:solidFill>
                  <a:schemeClr val="tx1">
                    <a:tint val="75000"/>
                  </a:schemeClr>
                </a:solidFill>
              </a:defRPr>
            </a:lvl7pPr>
            <a:lvl8pPr marL="14922207" indent="0" algn="ctr">
              <a:buNone/>
              <a:defRPr>
                <a:solidFill>
                  <a:schemeClr val="tx1">
                    <a:tint val="75000"/>
                  </a:schemeClr>
                </a:solidFill>
              </a:defRPr>
            </a:lvl8pPr>
            <a:lvl9pPr marL="1705395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2194560" y="30510483"/>
            <a:ext cx="10241280" cy="1752600"/>
          </a:xfrm>
          <a:prstGeom prst="rect">
            <a:avLst/>
          </a:prstGeom>
        </p:spPr>
        <p:txBody>
          <a:bodyPr lIns="128016" tIns="64008" rIns="128016" bIns="64008"/>
          <a:lstStyle/>
          <a:p>
            <a:fld id="{96B8E2C0-E22F-4503-8C7B-C5F819545AFE}" type="datetimeFigureOut">
              <a:rPr lang="en-US" smtClean="0"/>
              <a:t>7/22/16</a:t>
            </a:fld>
            <a:endParaRPr lang="en-US"/>
          </a:p>
        </p:txBody>
      </p:sp>
      <p:sp>
        <p:nvSpPr>
          <p:cNvPr id="5" name="Footer Placeholder 4"/>
          <p:cNvSpPr>
            <a:spLocks noGrp="1"/>
          </p:cNvSpPr>
          <p:nvPr>
            <p:ph type="ftr" sz="quarter" idx="11"/>
          </p:nvPr>
        </p:nvSpPr>
        <p:spPr>
          <a:xfrm>
            <a:off x="14996160" y="30510483"/>
            <a:ext cx="13898880" cy="1752600"/>
          </a:xfrm>
          <a:prstGeom prst="rect">
            <a:avLst/>
          </a:prstGeom>
        </p:spPr>
        <p:txBody>
          <a:bodyPr lIns="128016" tIns="64008" rIns="128016" bIns="64008"/>
          <a:lstStyle/>
          <a:p>
            <a:endParaRPr lang="en-US"/>
          </a:p>
        </p:txBody>
      </p:sp>
      <p:sp>
        <p:nvSpPr>
          <p:cNvPr id="6" name="Slide Number Placeholder 5"/>
          <p:cNvSpPr>
            <a:spLocks noGrp="1"/>
          </p:cNvSpPr>
          <p:nvPr>
            <p:ph type="sldNum" sz="quarter" idx="12"/>
          </p:nvPr>
        </p:nvSpPr>
        <p:spPr>
          <a:xfrm>
            <a:off x="31455360" y="30510483"/>
            <a:ext cx="10241280" cy="1752600"/>
          </a:xfrm>
          <a:prstGeom prst="rect">
            <a:avLst/>
          </a:prstGeom>
        </p:spPr>
        <p:txBody>
          <a:bodyPr lIns="128016" tIns="64008" rIns="128016" bIns="64008"/>
          <a:lstStyle/>
          <a:p>
            <a:fld id="{31ADCF32-4AF7-48A4-870A-983996CCC9F2}" type="slidenum">
              <a:rPr lang="en-US" smtClean="0"/>
              <a:t>‹#›</a:t>
            </a:fld>
            <a:endParaRPr lang="en-US"/>
          </a:p>
        </p:txBody>
      </p:sp>
    </p:spTree>
    <p:extLst>
      <p:ext uri="{BB962C8B-B14F-4D97-AF65-F5344CB8AC3E}">
        <p14:creationId xmlns:p14="http://schemas.microsoft.com/office/powerpoint/2010/main" val="2378391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emf"/><Relationship Id="rId6" Type="http://schemas.openxmlformats.org/officeDocument/2006/relationships/image" Target="../media/image4.gif"/><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97431" tIns="248716" rIns="497431" bIns="248716"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194560" y="7680963"/>
            <a:ext cx="39502080" cy="21724623"/>
          </a:xfrm>
          <a:prstGeom prst="rect">
            <a:avLst/>
          </a:prstGeom>
        </p:spPr>
        <p:txBody>
          <a:bodyPr vert="horz" lIns="497431" tIns="248716" rIns="497431" bIns="248716"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txBox="1">
            <a:spLocks/>
          </p:cNvSpPr>
          <p:nvPr/>
        </p:nvSpPr>
        <p:spPr>
          <a:xfrm>
            <a:off x="0" y="2"/>
            <a:ext cx="43891200" cy="3657599"/>
          </a:xfrm>
          <a:prstGeom prst="rect">
            <a:avLst/>
          </a:prstGeom>
          <a:gradFill>
            <a:gsLst>
              <a:gs pos="86000">
                <a:srgbClr val="F4F4F4"/>
              </a:gs>
              <a:gs pos="66000">
                <a:schemeClr val="bg1"/>
              </a:gs>
              <a:gs pos="100000">
                <a:schemeClr val="bg1">
                  <a:lumMod val="95000"/>
                </a:schemeClr>
              </a:gs>
            </a:gsLst>
            <a:lin ang="5400000" scaled="1"/>
          </a:gradFill>
        </p:spPr>
        <p:txBody>
          <a:bodyPr lIns="128016" tIns="64008" rIns="128016" bIns="64008"/>
          <a:lstStyle>
            <a:lvl1pPr algn="r" defTabSz="3553084" rtl="0" eaLnBrk="1" latinLnBrk="0" hangingPunct="1">
              <a:spcBef>
                <a:spcPct val="0"/>
              </a:spcBef>
              <a:buNone/>
              <a:defRPr sz="17100" kern="1200" baseline="0">
                <a:solidFill>
                  <a:schemeClr val="tx1"/>
                </a:solidFill>
                <a:latin typeface="+mj-lt"/>
                <a:ea typeface="+mj-ea"/>
                <a:cs typeface="+mj-cs"/>
              </a:defRPr>
            </a:lvl1pPr>
          </a:lstStyle>
          <a:p>
            <a:endParaRPr lang="en-US" sz="2050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31089600"/>
            <a:ext cx="3810000" cy="1309076"/>
          </a:xfrm>
          <a:prstGeom prst="rect">
            <a:avLst/>
          </a:prstGeom>
        </p:spPr>
      </p:pic>
      <p:pic>
        <p:nvPicPr>
          <p:cNvPr id="10" name="Picture 20" descr="nsf4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43200" y="30251400"/>
            <a:ext cx="2286000" cy="22767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p:cNvPicPr>
            <a:picLocks noChangeAspect="1"/>
          </p:cNvPicPr>
          <p:nvPr userDrawn="1"/>
        </p:nvPicPr>
        <p:blipFill>
          <a:blip r:embed="rId5"/>
          <a:stretch>
            <a:fillRect/>
          </a:stretch>
        </p:blipFill>
        <p:spPr>
          <a:xfrm>
            <a:off x="457200" y="533400"/>
            <a:ext cx="7805056" cy="2518919"/>
          </a:xfrm>
          <a:prstGeom prst="rect">
            <a:avLst/>
          </a:prstGeom>
        </p:spPr>
      </p:pic>
      <p:sp>
        <p:nvSpPr>
          <p:cNvPr id="5" name="Rectangle 4"/>
          <p:cNvSpPr/>
          <p:nvPr userDrawn="1"/>
        </p:nvSpPr>
        <p:spPr>
          <a:xfrm>
            <a:off x="18135600" y="30708600"/>
            <a:ext cx="21539200" cy="1791260"/>
          </a:xfrm>
          <a:prstGeom prst="rect">
            <a:avLst/>
          </a:prstGeom>
        </p:spPr>
        <p:txBody>
          <a:bodyPr wrap="square" lIns="128016" tIns="64008" rIns="128016" bIns="64008">
            <a:spAutoFit/>
          </a:bodyPr>
          <a:lstStyle/>
          <a:p>
            <a:r>
              <a:rPr lang="en-GB" sz="3600" dirty="0" smtClean="0"/>
              <a:t>This work is funded by the National Science Foundation, Network for Computational Nanotechnology Cyberplatform, Award EEC-1227110.  Any opinions, findings, conclusions or recommendations expressed in this material are those of the authors and do not necessarily reflect the views of the National Science Foundation.</a:t>
            </a:r>
            <a:endParaRPr lang="en-GB" altLang="en-US" sz="3600" dirty="0"/>
          </a:p>
        </p:txBody>
      </p:sp>
      <p:pic>
        <p:nvPicPr>
          <p:cNvPr id="11" name="Picture 10" descr="SURF logo.gif"/>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283200" y="30609087"/>
            <a:ext cx="7747000" cy="2309313"/>
          </a:xfrm>
          <a:prstGeom prst="rect">
            <a:avLst/>
          </a:prstGeom>
        </p:spPr>
      </p:pic>
    </p:spTree>
    <p:extLst>
      <p:ext uri="{BB962C8B-B14F-4D97-AF65-F5344CB8AC3E}">
        <p14:creationId xmlns:p14="http://schemas.microsoft.com/office/powerpoint/2010/main" val="3453933998"/>
      </p:ext>
    </p:extLst>
  </p:cSld>
  <p:clrMap bg1="lt1" tx1="dk1" bg2="lt2" tx2="dk2" accent1="accent1" accent2="accent2" accent3="accent3" accent4="accent4" accent5="accent5" accent6="accent6" hlink="hlink" folHlink="folHlink"/>
  <p:sldLayoutIdLst>
    <p:sldLayoutId id="2147483662" r:id="rId1"/>
  </p:sldLayoutIdLst>
  <p:timing>
    <p:tnLst>
      <p:par>
        <p:cTn id="1" dur="indefinite" restart="never" nodeType="tmRoot"/>
      </p:par>
    </p:tnLst>
  </p:timing>
  <p:txStyles>
    <p:titleStyle>
      <a:lvl1pPr algn="ctr" defTabSz="4263487" rtl="0" eaLnBrk="1" latinLnBrk="0" hangingPunct="1">
        <a:spcBef>
          <a:spcPct val="0"/>
        </a:spcBef>
        <a:buNone/>
        <a:defRPr sz="8400" kern="1200">
          <a:solidFill>
            <a:schemeClr val="tx1"/>
          </a:solidFill>
          <a:latin typeface="+mj-lt"/>
          <a:ea typeface="+mj-ea"/>
          <a:cs typeface="+mj-cs"/>
        </a:defRPr>
      </a:lvl1pPr>
    </p:titleStyle>
    <p:bodyStyle>
      <a:lvl1pPr marL="1598808" indent="-1598808" algn="l" defTabSz="4263487" rtl="0" eaLnBrk="1" latinLnBrk="0" hangingPunct="1">
        <a:spcBef>
          <a:spcPct val="20000"/>
        </a:spcBef>
        <a:buFont typeface="Arial" panose="020B0604020202020204" pitchFamily="34" charset="0"/>
        <a:buChar char="•"/>
        <a:defRPr sz="14900" kern="1200">
          <a:solidFill>
            <a:schemeClr val="tx1"/>
          </a:solidFill>
          <a:latin typeface="+mn-lt"/>
          <a:ea typeface="+mn-ea"/>
          <a:cs typeface="+mn-cs"/>
        </a:defRPr>
      </a:lvl1pPr>
      <a:lvl2pPr marL="3464084" indent="-1332341" algn="l" defTabSz="4263487" rtl="0" eaLnBrk="1" latinLnBrk="0" hangingPunct="1">
        <a:spcBef>
          <a:spcPct val="20000"/>
        </a:spcBef>
        <a:buFont typeface="Arial" panose="020B0604020202020204" pitchFamily="34" charset="0"/>
        <a:buChar char="–"/>
        <a:defRPr sz="13100" kern="1200">
          <a:solidFill>
            <a:schemeClr val="tx1"/>
          </a:solidFill>
          <a:latin typeface="+mn-lt"/>
          <a:ea typeface="+mn-ea"/>
          <a:cs typeface="+mn-cs"/>
        </a:defRPr>
      </a:lvl2pPr>
      <a:lvl3pPr marL="5329359" indent="-1065872" algn="l" defTabSz="4263487" rtl="0" eaLnBrk="1" latinLnBrk="0" hangingPunct="1">
        <a:spcBef>
          <a:spcPct val="20000"/>
        </a:spcBef>
        <a:buFont typeface="Arial" panose="020B0604020202020204" pitchFamily="34" charset="0"/>
        <a:buChar char="•"/>
        <a:defRPr sz="11200" kern="1200">
          <a:solidFill>
            <a:schemeClr val="tx1"/>
          </a:solidFill>
          <a:latin typeface="+mn-lt"/>
          <a:ea typeface="+mn-ea"/>
          <a:cs typeface="+mn-cs"/>
        </a:defRPr>
      </a:lvl3pPr>
      <a:lvl4pPr marL="7461104" indent="-1065872" algn="l" defTabSz="4263487" rtl="0" eaLnBrk="1" latinLnBrk="0" hangingPunct="1">
        <a:spcBef>
          <a:spcPct val="20000"/>
        </a:spcBef>
        <a:buFont typeface="Arial" panose="020B0604020202020204" pitchFamily="34" charset="0"/>
        <a:buChar char="–"/>
        <a:defRPr sz="9400" kern="1200">
          <a:solidFill>
            <a:schemeClr val="tx1"/>
          </a:solidFill>
          <a:latin typeface="+mn-lt"/>
          <a:ea typeface="+mn-ea"/>
          <a:cs typeface="+mn-cs"/>
        </a:defRPr>
      </a:lvl4pPr>
      <a:lvl5pPr marL="9592848" indent="-1065872" algn="l" defTabSz="4263487" rtl="0" eaLnBrk="1" latinLnBrk="0" hangingPunct="1">
        <a:spcBef>
          <a:spcPct val="20000"/>
        </a:spcBef>
        <a:buFont typeface="Arial" panose="020B0604020202020204" pitchFamily="34" charset="0"/>
        <a:buChar char="»"/>
        <a:defRPr sz="9400" kern="1200">
          <a:solidFill>
            <a:schemeClr val="tx1"/>
          </a:solidFill>
          <a:latin typeface="+mn-lt"/>
          <a:ea typeface="+mn-ea"/>
          <a:cs typeface="+mn-cs"/>
        </a:defRPr>
      </a:lvl5pPr>
      <a:lvl6pPr marL="11724591" indent="-1065872" algn="l" defTabSz="4263487" rtl="0" eaLnBrk="1" latinLnBrk="0" hangingPunct="1">
        <a:spcBef>
          <a:spcPct val="20000"/>
        </a:spcBef>
        <a:buFont typeface="Arial" panose="020B0604020202020204" pitchFamily="34" charset="0"/>
        <a:buChar char="•"/>
        <a:defRPr sz="9400" kern="1200">
          <a:solidFill>
            <a:schemeClr val="tx1"/>
          </a:solidFill>
          <a:latin typeface="+mn-lt"/>
          <a:ea typeface="+mn-ea"/>
          <a:cs typeface="+mn-cs"/>
        </a:defRPr>
      </a:lvl6pPr>
      <a:lvl7pPr marL="13856335" indent="-1065872" algn="l" defTabSz="4263487" rtl="0" eaLnBrk="1" latinLnBrk="0" hangingPunct="1">
        <a:spcBef>
          <a:spcPct val="20000"/>
        </a:spcBef>
        <a:buFont typeface="Arial" panose="020B0604020202020204" pitchFamily="34" charset="0"/>
        <a:buChar char="•"/>
        <a:defRPr sz="9400" kern="1200">
          <a:solidFill>
            <a:schemeClr val="tx1"/>
          </a:solidFill>
          <a:latin typeface="+mn-lt"/>
          <a:ea typeface="+mn-ea"/>
          <a:cs typeface="+mn-cs"/>
        </a:defRPr>
      </a:lvl7pPr>
      <a:lvl8pPr marL="15988078" indent="-1065872" algn="l" defTabSz="4263487" rtl="0" eaLnBrk="1" latinLnBrk="0" hangingPunct="1">
        <a:spcBef>
          <a:spcPct val="20000"/>
        </a:spcBef>
        <a:buFont typeface="Arial" panose="020B0604020202020204" pitchFamily="34" charset="0"/>
        <a:buChar char="•"/>
        <a:defRPr sz="9400" kern="1200">
          <a:solidFill>
            <a:schemeClr val="tx1"/>
          </a:solidFill>
          <a:latin typeface="+mn-lt"/>
          <a:ea typeface="+mn-ea"/>
          <a:cs typeface="+mn-cs"/>
        </a:defRPr>
      </a:lvl8pPr>
      <a:lvl9pPr marL="18119822" indent="-1065872" algn="l" defTabSz="4263487" rtl="0" eaLnBrk="1" latinLnBrk="0" hangingPunct="1">
        <a:spcBef>
          <a:spcPct val="20000"/>
        </a:spcBef>
        <a:buFont typeface="Arial" panose="020B0604020202020204" pitchFamily="34" charset="0"/>
        <a:buChar char="•"/>
        <a:defRPr sz="9400" kern="1200">
          <a:solidFill>
            <a:schemeClr val="tx1"/>
          </a:solidFill>
          <a:latin typeface="+mn-lt"/>
          <a:ea typeface="+mn-ea"/>
          <a:cs typeface="+mn-cs"/>
        </a:defRPr>
      </a:lvl9pPr>
    </p:bodyStyle>
    <p:otherStyle>
      <a:defPPr>
        <a:defRPr lang="en-US"/>
      </a:defPPr>
      <a:lvl1pPr marL="0" algn="l" defTabSz="4263487" rtl="0" eaLnBrk="1" latinLnBrk="0" hangingPunct="1">
        <a:defRPr sz="8400" kern="1200">
          <a:solidFill>
            <a:schemeClr val="tx1"/>
          </a:solidFill>
          <a:latin typeface="+mn-lt"/>
          <a:ea typeface="+mn-ea"/>
          <a:cs typeface="+mn-cs"/>
        </a:defRPr>
      </a:lvl1pPr>
      <a:lvl2pPr marL="2131744" algn="l" defTabSz="4263487" rtl="0" eaLnBrk="1" latinLnBrk="0" hangingPunct="1">
        <a:defRPr sz="8400" kern="1200">
          <a:solidFill>
            <a:schemeClr val="tx1"/>
          </a:solidFill>
          <a:latin typeface="+mn-lt"/>
          <a:ea typeface="+mn-ea"/>
          <a:cs typeface="+mn-cs"/>
        </a:defRPr>
      </a:lvl2pPr>
      <a:lvl3pPr marL="4263487" algn="l" defTabSz="4263487" rtl="0" eaLnBrk="1" latinLnBrk="0" hangingPunct="1">
        <a:defRPr sz="8400" kern="1200">
          <a:solidFill>
            <a:schemeClr val="tx1"/>
          </a:solidFill>
          <a:latin typeface="+mn-lt"/>
          <a:ea typeface="+mn-ea"/>
          <a:cs typeface="+mn-cs"/>
        </a:defRPr>
      </a:lvl3pPr>
      <a:lvl4pPr marL="6395231" algn="l" defTabSz="4263487" rtl="0" eaLnBrk="1" latinLnBrk="0" hangingPunct="1">
        <a:defRPr sz="8400" kern="1200">
          <a:solidFill>
            <a:schemeClr val="tx1"/>
          </a:solidFill>
          <a:latin typeface="+mn-lt"/>
          <a:ea typeface="+mn-ea"/>
          <a:cs typeface="+mn-cs"/>
        </a:defRPr>
      </a:lvl4pPr>
      <a:lvl5pPr marL="8526976" algn="l" defTabSz="4263487" rtl="0" eaLnBrk="1" latinLnBrk="0" hangingPunct="1">
        <a:defRPr sz="8400" kern="1200">
          <a:solidFill>
            <a:schemeClr val="tx1"/>
          </a:solidFill>
          <a:latin typeface="+mn-lt"/>
          <a:ea typeface="+mn-ea"/>
          <a:cs typeface="+mn-cs"/>
        </a:defRPr>
      </a:lvl5pPr>
      <a:lvl6pPr marL="10658719" algn="l" defTabSz="4263487" rtl="0" eaLnBrk="1" latinLnBrk="0" hangingPunct="1">
        <a:defRPr sz="8400" kern="1200">
          <a:solidFill>
            <a:schemeClr val="tx1"/>
          </a:solidFill>
          <a:latin typeface="+mn-lt"/>
          <a:ea typeface="+mn-ea"/>
          <a:cs typeface="+mn-cs"/>
        </a:defRPr>
      </a:lvl6pPr>
      <a:lvl7pPr marL="12790463" algn="l" defTabSz="4263487" rtl="0" eaLnBrk="1" latinLnBrk="0" hangingPunct="1">
        <a:defRPr sz="8400" kern="1200">
          <a:solidFill>
            <a:schemeClr val="tx1"/>
          </a:solidFill>
          <a:latin typeface="+mn-lt"/>
          <a:ea typeface="+mn-ea"/>
          <a:cs typeface="+mn-cs"/>
        </a:defRPr>
      </a:lvl7pPr>
      <a:lvl8pPr marL="14922207" algn="l" defTabSz="4263487" rtl="0" eaLnBrk="1" latinLnBrk="0" hangingPunct="1">
        <a:defRPr sz="8400" kern="1200">
          <a:solidFill>
            <a:schemeClr val="tx1"/>
          </a:solidFill>
          <a:latin typeface="+mn-lt"/>
          <a:ea typeface="+mn-ea"/>
          <a:cs typeface="+mn-cs"/>
        </a:defRPr>
      </a:lvl8pPr>
      <a:lvl9pPr marL="17053950" algn="l" defTabSz="4263487" rtl="0" eaLnBrk="1" latinLnBrk="0" hangingPunct="1">
        <a:defRPr sz="8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20" Type="http://schemas.openxmlformats.org/officeDocument/2006/relationships/image" Target="../media/image20.tiff"/><Relationship Id="rId21" Type="http://schemas.openxmlformats.org/officeDocument/2006/relationships/image" Target="../media/image21.png"/><Relationship Id="rId22" Type="http://schemas.openxmlformats.org/officeDocument/2006/relationships/image" Target="../media/image22.png"/><Relationship Id="rId23" Type="http://schemas.openxmlformats.org/officeDocument/2006/relationships/image" Target="../media/image23.jpg"/><Relationship Id="rId24" Type="http://schemas.openxmlformats.org/officeDocument/2006/relationships/image" Target="../media/image24.png"/><Relationship Id="rId10" Type="http://schemas.openxmlformats.org/officeDocument/2006/relationships/image" Target="../media/image10.png"/><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7" Type="http://schemas.openxmlformats.org/officeDocument/2006/relationships/image" Target="../media/image17.png"/><Relationship Id="rId18" Type="http://schemas.openxmlformats.org/officeDocument/2006/relationships/image" Target="../media/image18.tiff"/><Relationship Id="rId19" Type="http://schemas.openxmlformats.org/officeDocument/2006/relationships/image" Target="../media/image19.tif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5.emf"/><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458200" y="381000"/>
            <a:ext cx="34798000" cy="1191095"/>
          </a:xfrm>
          <a:prstGeom prst="rect">
            <a:avLst/>
          </a:prstGeom>
          <a:noFill/>
        </p:spPr>
        <p:txBody>
          <a:bodyPr wrap="square" lIns="128016" tIns="64008" rIns="128016" bIns="64008" rtlCol="0">
            <a:spAutoFit/>
          </a:bodyPr>
          <a:lstStyle/>
          <a:p>
            <a:pPr algn="r"/>
            <a:r>
              <a:rPr lang="en-US" sz="6900" dirty="0" smtClean="0"/>
              <a:t>Gaussian Process Regressions for Objective Surrogates in Stochastic Multi-Objective Optimization</a:t>
            </a:r>
            <a:endParaRPr lang="en-US" sz="6900" dirty="0"/>
          </a:p>
        </p:txBody>
      </p:sp>
      <p:sp>
        <p:nvSpPr>
          <p:cNvPr id="5" name="TextBox 4"/>
          <p:cNvSpPr txBox="1"/>
          <p:nvPr/>
        </p:nvSpPr>
        <p:spPr>
          <a:xfrm>
            <a:off x="7924800" y="1828800"/>
            <a:ext cx="35255200" cy="1083374"/>
          </a:xfrm>
          <a:prstGeom prst="rect">
            <a:avLst/>
          </a:prstGeom>
          <a:noFill/>
        </p:spPr>
        <p:txBody>
          <a:bodyPr wrap="square" lIns="128016" tIns="64008" rIns="128016" bIns="64008" rtlCol="0">
            <a:spAutoFit/>
          </a:bodyPr>
          <a:lstStyle/>
          <a:p>
            <a:pPr algn="r"/>
            <a:r>
              <a:rPr lang="en-US" sz="6200" dirty="0" smtClean="0"/>
              <a:t>   Juan Sebastian Martinez</a:t>
            </a:r>
            <a:r>
              <a:rPr lang="en-US" sz="6200" baseline="30000" dirty="0"/>
              <a:t>*</a:t>
            </a:r>
            <a:r>
              <a:rPr lang="en-US" sz="6200" dirty="0" smtClean="0"/>
              <a:t>, </a:t>
            </a:r>
            <a:r>
              <a:rPr lang="en-US" sz="6200" dirty="0" err="1" smtClean="0"/>
              <a:t>Piyush</a:t>
            </a:r>
            <a:r>
              <a:rPr lang="en-US" sz="6200" dirty="0" smtClean="0"/>
              <a:t> </a:t>
            </a:r>
            <a:r>
              <a:rPr lang="en-US" sz="6200" dirty="0" err="1" smtClean="0"/>
              <a:t>Pandita</a:t>
            </a:r>
            <a:r>
              <a:rPr lang="en-US" sz="6200" baseline="30000" dirty="0" smtClean="0"/>
              <a:t>✝</a:t>
            </a:r>
            <a:r>
              <a:rPr lang="en-US" sz="6200" dirty="0" smtClean="0"/>
              <a:t>, </a:t>
            </a:r>
            <a:r>
              <a:rPr lang="en-US" sz="6200" dirty="0" err="1" smtClean="0"/>
              <a:t>Rohit</a:t>
            </a:r>
            <a:r>
              <a:rPr lang="en-US" sz="6200" dirty="0" smtClean="0"/>
              <a:t> </a:t>
            </a:r>
            <a:r>
              <a:rPr lang="en-US" sz="6200" dirty="0" err="1" smtClean="0"/>
              <a:t>Tripathy</a:t>
            </a:r>
            <a:r>
              <a:rPr lang="en-US" sz="6200" baseline="30000" dirty="0"/>
              <a:t> ✝</a:t>
            </a:r>
            <a:r>
              <a:rPr lang="en-US" sz="6200" dirty="0" smtClean="0"/>
              <a:t>, </a:t>
            </a:r>
            <a:r>
              <a:rPr lang="en-US" sz="6200" dirty="0" err="1" smtClean="0"/>
              <a:t>Ilias</a:t>
            </a:r>
            <a:r>
              <a:rPr lang="en-US" sz="6200" dirty="0" smtClean="0"/>
              <a:t> </a:t>
            </a:r>
            <a:r>
              <a:rPr lang="en-US" sz="6200" dirty="0" err="1" smtClean="0"/>
              <a:t>Bilionis</a:t>
            </a:r>
            <a:r>
              <a:rPr lang="en-US" sz="6200" baseline="30000" dirty="0"/>
              <a:t> ✝</a:t>
            </a:r>
            <a:endParaRPr lang="en-US" sz="6200" baseline="30000" dirty="0" smtClean="0"/>
          </a:p>
        </p:txBody>
      </p:sp>
      <p:sp>
        <p:nvSpPr>
          <p:cNvPr id="2" name="TextBox 1"/>
          <p:cNvSpPr txBox="1"/>
          <p:nvPr/>
        </p:nvSpPr>
        <p:spPr>
          <a:xfrm>
            <a:off x="29207887" y="31119002"/>
            <a:ext cx="184666" cy="1415772"/>
          </a:xfrm>
          <a:prstGeom prst="rect">
            <a:avLst/>
          </a:prstGeom>
          <a:noFill/>
        </p:spPr>
        <p:txBody>
          <a:bodyPr wrap="none" rtlCol="0">
            <a:spAutoFit/>
          </a:bodyPr>
          <a:lstStyle/>
          <a:p>
            <a:endParaRPr lang="en-US" dirty="0"/>
          </a:p>
        </p:txBody>
      </p:sp>
      <p:sp>
        <p:nvSpPr>
          <p:cNvPr id="3" name="TextBox 2"/>
          <p:cNvSpPr txBox="1"/>
          <p:nvPr/>
        </p:nvSpPr>
        <p:spPr>
          <a:xfrm>
            <a:off x="13563600" y="3657600"/>
            <a:ext cx="29464000" cy="1343958"/>
          </a:xfrm>
          <a:prstGeom prst="rect">
            <a:avLst/>
          </a:prstGeom>
          <a:noFill/>
        </p:spPr>
        <p:txBody>
          <a:bodyPr wrap="square" rtlCol="0">
            <a:spAutoFit/>
          </a:bodyPr>
          <a:lstStyle/>
          <a:p>
            <a:pPr algn="r"/>
            <a:r>
              <a:rPr lang="en-US" sz="4000" baseline="30000" dirty="0" smtClean="0"/>
              <a:t>*</a:t>
            </a:r>
            <a:r>
              <a:rPr lang="en-US" sz="4000" dirty="0" smtClean="0"/>
              <a:t>Department </a:t>
            </a:r>
            <a:r>
              <a:rPr lang="en-US" sz="4000" dirty="0"/>
              <a:t>of Electric and Electronic Engineering, Universidad de Los Andes, Bogo</a:t>
            </a:r>
            <a:r>
              <a:rPr lang="es-ES" sz="4000" dirty="0" err="1"/>
              <a:t>tá</a:t>
            </a:r>
            <a:r>
              <a:rPr lang="es-ES" sz="4000" dirty="0"/>
              <a:t> D.C, 111711, Colombia.</a:t>
            </a:r>
            <a:endParaRPr lang="en-US" sz="4000" baseline="-25000" dirty="0"/>
          </a:p>
          <a:p>
            <a:pPr algn="r"/>
            <a:r>
              <a:rPr lang="en-US" sz="4000" baseline="30000" dirty="0"/>
              <a:t>✝ </a:t>
            </a:r>
            <a:r>
              <a:rPr lang="en-US" sz="4000" dirty="0" smtClean="0"/>
              <a:t>Department </a:t>
            </a:r>
            <a:r>
              <a:rPr lang="en-US" sz="4000" dirty="0"/>
              <a:t>of Mechanical Engineering, Purdue University, West Lafayette, Indiana, IN 47907, </a:t>
            </a:r>
            <a:r>
              <a:rPr lang="en-US" sz="4000" dirty="0" smtClean="0"/>
              <a:t>USA.</a:t>
            </a:r>
            <a:endParaRPr lang="es-ES" sz="4000" baseline="30000" dirty="0"/>
          </a:p>
        </p:txBody>
      </p:sp>
      <p:sp>
        <p:nvSpPr>
          <p:cNvPr id="36" name="Rounded Rectangle 35"/>
          <p:cNvSpPr/>
          <p:nvPr/>
        </p:nvSpPr>
        <p:spPr>
          <a:xfrm>
            <a:off x="692963" y="12626960"/>
            <a:ext cx="10032759" cy="114300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solidFill>
                  <a:schemeClr val="accent5">
                    <a:lumMod val="75000"/>
                  </a:schemeClr>
                </a:solidFill>
              </a:rPr>
              <a:t>The Problem</a:t>
            </a:r>
            <a:r>
              <a:rPr lang="is-IS" sz="4800" b="1" dirty="0" smtClean="0">
                <a:solidFill>
                  <a:schemeClr val="accent5">
                    <a:lumMod val="75000"/>
                  </a:schemeClr>
                </a:solidFill>
              </a:rPr>
              <a:t>…</a:t>
            </a:r>
            <a:endParaRPr lang="en-US" sz="4800" b="1" dirty="0">
              <a:solidFill>
                <a:schemeClr val="accent5">
                  <a:lumMod val="75000"/>
                </a:schemeClr>
              </a:solidFill>
            </a:endParaRPr>
          </a:p>
        </p:txBody>
      </p:sp>
      <p:sp>
        <p:nvSpPr>
          <p:cNvPr id="37" name="Rounded Rectangle 36"/>
          <p:cNvSpPr/>
          <p:nvPr/>
        </p:nvSpPr>
        <p:spPr>
          <a:xfrm>
            <a:off x="864782" y="6267638"/>
            <a:ext cx="9938499" cy="114300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solidFill>
                  <a:schemeClr val="accent5">
                    <a:lumMod val="75000"/>
                  </a:schemeClr>
                </a:solidFill>
              </a:rPr>
              <a:t>Background and Motivation</a:t>
            </a:r>
            <a:r>
              <a:rPr lang="is-IS" sz="4800" b="1" dirty="0" smtClean="0">
                <a:solidFill>
                  <a:schemeClr val="accent5">
                    <a:lumMod val="75000"/>
                  </a:schemeClr>
                </a:solidFill>
              </a:rPr>
              <a:t>…</a:t>
            </a:r>
            <a:endParaRPr lang="en-US" sz="4800" b="1" dirty="0">
              <a:solidFill>
                <a:schemeClr val="accent5">
                  <a:lumMod val="75000"/>
                </a:schemeClr>
              </a:solidFill>
            </a:endParaRPr>
          </a:p>
        </p:txBody>
      </p:sp>
      <p:sp>
        <p:nvSpPr>
          <p:cNvPr id="38" name="Rounded Rectangle 37"/>
          <p:cNvSpPr/>
          <p:nvPr/>
        </p:nvSpPr>
        <p:spPr>
          <a:xfrm>
            <a:off x="750579" y="24264262"/>
            <a:ext cx="10057910" cy="114300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smtClean="0">
                <a:solidFill>
                  <a:schemeClr val="accent5">
                    <a:lumMod val="75000"/>
                  </a:schemeClr>
                </a:solidFill>
              </a:rPr>
              <a:t>Our Objective</a:t>
            </a:r>
            <a:r>
              <a:rPr lang="is-IS" sz="4800" b="1" dirty="0" smtClean="0">
                <a:solidFill>
                  <a:schemeClr val="accent5">
                    <a:lumMod val="75000"/>
                  </a:schemeClr>
                </a:solidFill>
              </a:rPr>
              <a:t>…</a:t>
            </a:r>
            <a:endParaRPr lang="en-US" sz="4800" b="1" dirty="0">
              <a:solidFill>
                <a:schemeClr val="accent5">
                  <a:lumMod val="75000"/>
                </a:schemeClr>
              </a:solidFill>
            </a:endParaRPr>
          </a:p>
        </p:txBody>
      </p:sp>
      <p:sp>
        <p:nvSpPr>
          <p:cNvPr id="39" name="Rounded Rectangle 38"/>
          <p:cNvSpPr/>
          <p:nvPr/>
        </p:nvSpPr>
        <p:spPr>
          <a:xfrm>
            <a:off x="11471615" y="6267638"/>
            <a:ext cx="19473098" cy="114300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solidFill>
                  <a:schemeClr val="accent5">
                    <a:lumMod val="75000"/>
                  </a:schemeClr>
                </a:solidFill>
              </a:rPr>
              <a:t>The BGO </a:t>
            </a:r>
            <a:r>
              <a:rPr lang="en-US" sz="4800" b="1" dirty="0" smtClean="0">
                <a:solidFill>
                  <a:schemeClr val="accent5">
                    <a:lumMod val="75000"/>
                  </a:schemeClr>
                </a:solidFill>
              </a:rPr>
              <a:t>Algorithm </a:t>
            </a:r>
            <a:r>
              <a:rPr lang="en-US" sz="4800" b="1" dirty="0" smtClean="0">
                <a:solidFill>
                  <a:schemeClr val="accent5">
                    <a:lumMod val="75000"/>
                  </a:schemeClr>
                </a:solidFill>
              </a:rPr>
              <a:t>for </a:t>
            </a:r>
            <a:r>
              <a:rPr lang="en-US" sz="4800" b="1" dirty="0" smtClean="0">
                <a:solidFill>
                  <a:schemeClr val="accent5">
                    <a:lumMod val="75000"/>
                  </a:schemeClr>
                </a:solidFill>
              </a:rPr>
              <a:t>Sequential </a:t>
            </a:r>
            <a:r>
              <a:rPr lang="en-US" sz="4800" b="1" dirty="0">
                <a:solidFill>
                  <a:schemeClr val="accent5">
                    <a:lumMod val="75000"/>
                  </a:schemeClr>
                </a:solidFill>
              </a:rPr>
              <a:t>O</a:t>
            </a:r>
            <a:r>
              <a:rPr lang="en-US" sz="4800" b="1" dirty="0" smtClean="0">
                <a:solidFill>
                  <a:schemeClr val="accent5">
                    <a:lumMod val="75000"/>
                  </a:schemeClr>
                </a:solidFill>
              </a:rPr>
              <a:t>ptimization</a:t>
            </a:r>
            <a:endParaRPr lang="en-US" sz="4800" b="1" dirty="0">
              <a:solidFill>
                <a:schemeClr val="accent5">
                  <a:lumMod val="75000"/>
                </a:schemeClr>
              </a:solidFill>
            </a:endParaRPr>
          </a:p>
        </p:txBody>
      </p:sp>
      <p:sp>
        <p:nvSpPr>
          <p:cNvPr id="40" name="Rounded Rectangle 39"/>
          <p:cNvSpPr/>
          <p:nvPr/>
        </p:nvSpPr>
        <p:spPr>
          <a:xfrm>
            <a:off x="11417398" y="22490601"/>
            <a:ext cx="19354306" cy="114300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smtClean="0">
                <a:solidFill>
                  <a:schemeClr val="accent5">
                    <a:lumMod val="75000"/>
                  </a:schemeClr>
                </a:solidFill>
              </a:rPr>
              <a:t>Our Results</a:t>
            </a:r>
            <a:r>
              <a:rPr lang="is-IS" sz="4800" b="1" dirty="0" smtClean="0">
                <a:solidFill>
                  <a:schemeClr val="accent5">
                    <a:lumMod val="75000"/>
                  </a:schemeClr>
                </a:solidFill>
              </a:rPr>
              <a:t>…</a:t>
            </a:r>
            <a:endParaRPr lang="en-US" sz="4800" b="1" dirty="0">
              <a:solidFill>
                <a:schemeClr val="accent5">
                  <a:lumMod val="75000"/>
                </a:schemeClr>
              </a:solidFill>
            </a:endParaRPr>
          </a:p>
        </p:txBody>
      </p:sp>
      <p:sp>
        <p:nvSpPr>
          <p:cNvPr id="41" name="Rounded Rectangle 40"/>
          <p:cNvSpPr/>
          <p:nvPr/>
        </p:nvSpPr>
        <p:spPr>
          <a:xfrm>
            <a:off x="31539289" y="21533715"/>
            <a:ext cx="11640712" cy="114300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solidFill>
                  <a:schemeClr val="accent5">
                    <a:lumMod val="75000"/>
                  </a:schemeClr>
                </a:solidFill>
              </a:rPr>
              <a:t>At the end…</a:t>
            </a:r>
            <a:endParaRPr lang="en-US" sz="4800" b="1" dirty="0">
              <a:solidFill>
                <a:schemeClr val="accent5">
                  <a:lumMod val="75000"/>
                </a:schemeClr>
              </a:solidFill>
            </a:endParaRPr>
          </a:p>
        </p:txBody>
      </p:sp>
      <p:sp>
        <p:nvSpPr>
          <p:cNvPr id="43" name="Rounded Rectangle 42"/>
          <p:cNvSpPr/>
          <p:nvPr/>
        </p:nvSpPr>
        <p:spPr>
          <a:xfrm>
            <a:off x="31546745" y="25709321"/>
            <a:ext cx="11633255" cy="114300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solidFill>
                  <a:schemeClr val="accent5">
                    <a:lumMod val="75000"/>
                  </a:schemeClr>
                </a:solidFill>
              </a:rPr>
              <a:t>References</a:t>
            </a:r>
            <a:endParaRPr lang="en-US" sz="4800" b="1" dirty="0">
              <a:solidFill>
                <a:schemeClr val="accent5">
                  <a:lumMod val="75000"/>
                </a:schemeClr>
              </a:solidFill>
            </a:endParaRPr>
          </a:p>
        </p:txBody>
      </p:sp>
      <p:sp>
        <p:nvSpPr>
          <p:cNvPr id="44" name="TextBox 43"/>
          <p:cNvSpPr txBox="1"/>
          <p:nvPr/>
        </p:nvSpPr>
        <p:spPr>
          <a:xfrm>
            <a:off x="31539288" y="27094315"/>
            <a:ext cx="11981923" cy="3323987"/>
          </a:xfrm>
          <a:prstGeom prst="rect">
            <a:avLst/>
          </a:prstGeom>
          <a:noFill/>
        </p:spPr>
        <p:txBody>
          <a:bodyPr wrap="square" rtlCol="0">
            <a:spAutoFit/>
          </a:bodyPr>
          <a:lstStyle/>
          <a:p>
            <a:r>
              <a:rPr lang="en-US" sz="3000" dirty="0" smtClean="0"/>
              <a:t>[1] M</a:t>
            </a:r>
            <a:r>
              <a:rPr lang="en-US" sz="3000" dirty="0"/>
              <a:t>. Seeger, Gaussian processes for machine learning. , vol. 14. 2004</a:t>
            </a:r>
            <a:r>
              <a:rPr lang="en-US" sz="3000" dirty="0" smtClean="0"/>
              <a:t>.</a:t>
            </a:r>
            <a:endParaRPr lang="es-ES" sz="3000" dirty="0"/>
          </a:p>
          <a:p>
            <a:r>
              <a:rPr lang="es-ES" sz="3000" dirty="0" smtClean="0"/>
              <a:t>[2] </a:t>
            </a:r>
            <a:r>
              <a:rPr lang="es-ES" sz="3000" dirty="0" err="1"/>
              <a:t>Emmerich</a:t>
            </a:r>
            <a:r>
              <a:rPr lang="es-ES" sz="3000" dirty="0"/>
              <a:t>, Michael, and </a:t>
            </a:r>
            <a:r>
              <a:rPr lang="es-ES" sz="3000" dirty="0" err="1"/>
              <a:t>Jan-willem</a:t>
            </a:r>
            <a:r>
              <a:rPr lang="es-ES" sz="3000" dirty="0"/>
              <a:t> </a:t>
            </a:r>
            <a:r>
              <a:rPr lang="es-ES" sz="3000" dirty="0" err="1"/>
              <a:t>Klinkenberg</a:t>
            </a:r>
            <a:r>
              <a:rPr lang="es-ES" sz="3000" dirty="0"/>
              <a:t>. "</a:t>
            </a:r>
            <a:r>
              <a:rPr lang="es-ES" sz="3000" dirty="0" err="1"/>
              <a:t>The</a:t>
            </a:r>
            <a:r>
              <a:rPr lang="es-ES" sz="3000" dirty="0"/>
              <a:t> </a:t>
            </a:r>
            <a:r>
              <a:rPr lang="es-ES" sz="3000" dirty="0" err="1"/>
              <a:t>computation</a:t>
            </a:r>
            <a:r>
              <a:rPr lang="es-ES" sz="3000" dirty="0"/>
              <a:t> of </a:t>
            </a:r>
            <a:r>
              <a:rPr lang="es-ES" sz="3000" dirty="0" err="1"/>
              <a:t>the</a:t>
            </a:r>
            <a:r>
              <a:rPr lang="es-ES" sz="3000" dirty="0"/>
              <a:t> </a:t>
            </a:r>
            <a:r>
              <a:rPr lang="es-ES" sz="3000" dirty="0" err="1"/>
              <a:t>expected</a:t>
            </a:r>
            <a:r>
              <a:rPr lang="es-ES" sz="3000" dirty="0"/>
              <a:t> </a:t>
            </a:r>
            <a:r>
              <a:rPr lang="es-ES" sz="3000" dirty="0" err="1"/>
              <a:t>improvement</a:t>
            </a:r>
            <a:r>
              <a:rPr lang="es-ES" sz="3000" dirty="0"/>
              <a:t> in </a:t>
            </a:r>
            <a:r>
              <a:rPr lang="es-ES" sz="3000" dirty="0" err="1"/>
              <a:t>dominated</a:t>
            </a:r>
            <a:r>
              <a:rPr lang="es-ES" sz="3000" dirty="0"/>
              <a:t> </a:t>
            </a:r>
            <a:r>
              <a:rPr lang="es-ES" sz="3000" dirty="0" err="1"/>
              <a:t>hypervolume</a:t>
            </a:r>
            <a:r>
              <a:rPr lang="es-ES" sz="3000" dirty="0"/>
              <a:t> of Pareto </a:t>
            </a:r>
            <a:r>
              <a:rPr lang="es-ES" sz="3000" dirty="0" err="1"/>
              <a:t>front</a:t>
            </a:r>
            <a:r>
              <a:rPr lang="es-ES" sz="3000" dirty="0"/>
              <a:t> </a:t>
            </a:r>
            <a:r>
              <a:rPr lang="es-ES" sz="3000" dirty="0" err="1"/>
              <a:t>approximations</a:t>
            </a:r>
            <a:r>
              <a:rPr lang="es-ES" sz="3000" dirty="0"/>
              <a:t>." </a:t>
            </a:r>
            <a:r>
              <a:rPr lang="es-ES" sz="3000" i="1" dirty="0" err="1"/>
              <a:t>Rapport</a:t>
            </a:r>
            <a:r>
              <a:rPr lang="es-ES" sz="3000" i="1" dirty="0"/>
              <a:t> </a:t>
            </a:r>
            <a:r>
              <a:rPr lang="es-ES" sz="3000" i="1" dirty="0" err="1"/>
              <a:t>technique</a:t>
            </a:r>
            <a:r>
              <a:rPr lang="es-ES" sz="3000" i="1" dirty="0"/>
              <a:t>, Leiden </a:t>
            </a:r>
            <a:r>
              <a:rPr lang="es-ES" sz="3000" i="1" dirty="0" err="1"/>
              <a:t>University</a:t>
            </a:r>
            <a:r>
              <a:rPr lang="es-ES" sz="3000" dirty="0"/>
              <a:t> (2008</a:t>
            </a:r>
            <a:r>
              <a:rPr lang="es-ES" sz="3000" dirty="0" smtClean="0"/>
              <a:t>).</a:t>
            </a:r>
          </a:p>
          <a:p>
            <a:r>
              <a:rPr lang="es-ES" sz="3000" dirty="0" smtClean="0"/>
              <a:t>[3] </a:t>
            </a:r>
            <a:r>
              <a:rPr lang="en-US" sz="3000" dirty="0"/>
              <a:t>J. Parr, Improvement criteria for constraint handling and </a:t>
            </a:r>
            <a:r>
              <a:rPr lang="en-US" sz="3000" dirty="0" err="1"/>
              <a:t>multiobjective</a:t>
            </a:r>
            <a:r>
              <a:rPr lang="en-US" sz="3000" dirty="0"/>
              <a:t> optimization . </a:t>
            </a:r>
            <a:r>
              <a:rPr lang="en-US" sz="3000" dirty="0" smtClean="0"/>
              <a:t>PhD.</a:t>
            </a:r>
            <a:endParaRPr lang="en-US" sz="3000" dirty="0"/>
          </a:p>
          <a:p>
            <a:r>
              <a:rPr lang="en-US" sz="3000" dirty="0"/>
              <a:t>thesis, University of Southampton, 2013.</a:t>
            </a:r>
            <a:endParaRPr lang="en-US" sz="3000" dirty="0" smtClean="0"/>
          </a:p>
        </p:txBody>
      </p:sp>
      <p:sp>
        <p:nvSpPr>
          <p:cNvPr id="45" name="TextBox 44"/>
          <p:cNvSpPr txBox="1"/>
          <p:nvPr/>
        </p:nvSpPr>
        <p:spPr>
          <a:xfrm>
            <a:off x="1033572" y="14080495"/>
            <a:ext cx="9384005" cy="4031873"/>
          </a:xfrm>
          <a:prstGeom prst="rect">
            <a:avLst/>
          </a:prstGeom>
          <a:noFill/>
        </p:spPr>
        <p:txBody>
          <a:bodyPr wrap="square" rtlCol="0">
            <a:spAutoFit/>
          </a:bodyPr>
          <a:lstStyle/>
          <a:p>
            <a:pPr algn="just"/>
            <a:r>
              <a:rPr lang="en-US" sz="3200" dirty="0" smtClean="0"/>
              <a:t>Real life optimization problems in science and engineering share similar issues:</a:t>
            </a:r>
          </a:p>
          <a:p>
            <a:pPr algn="just"/>
            <a:endParaRPr lang="en-US" sz="3200" dirty="0"/>
          </a:p>
          <a:p>
            <a:pPr marL="571500" indent="-571500" algn="just">
              <a:buFont typeface="Arial" charset="0"/>
              <a:buChar char="•"/>
            </a:pPr>
            <a:r>
              <a:rPr lang="en-US" sz="3200" dirty="0" smtClean="0"/>
              <a:t>Multiple objectives.</a:t>
            </a:r>
          </a:p>
          <a:p>
            <a:pPr marL="571500" indent="-571500" algn="just">
              <a:buFont typeface="Arial" charset="0"/>
              <a:buChar char="•"/>
            </a:pPr>
            <a:r>
              <a:rPr lang="en-US" sz="3200" dirty="0" smtClean="0"/>
              <a:t>Expensive experiments or evaluations of computer code.</a:t>
            </a:r>
          </a:p>
          <a:p>
            <a:pPr marL="571500" indent="-571500" algn="just">
              <a:buFont typeface="Arial" charset="0"/>
              <a:buChar char="•"/>
            </a:pPr>
            <a:r>
              <a:rPr lang="en-US" sz="3200" dirty="0" smtClean="0"/>
              <a:t>Black box systems.</a:t>
            </a:r>
          </a:p>
          <a:p>
            <a:pPr marL="571500" indent="-571500" algn="just">
              <a:buFont typeface="Arial" charset="0"/>
              <a:buChar char="•"/>
            </a:pPr>
            <a:r>
              <a:rPr lang="en-US" sz="3200" dirty="0" smtClean="0"/>
              <a:t>Noise in observations.</a:t>
            </a:r>
          </a:p>
        </p:txBody>
      </p:sp>
      <p:grpSp>
        <p:nvGrpSpPr>
          <p:cNvPr id="46" name="Group 45"/>
          <p:cNvGrpSpPr/>
          <p:nvPr/>
        </p:nvGrpSpPr>
        <p:grpSpPr>
          <a:xfrm>
            <a:off x="1076016" y="18318456"/>
            <a:ext cx="8850307" cy="2107666"/>
            <a:chOff x="551853" y="18558835"/>
            <a:chExt cx="10516492" cy="2479894"/>
          </a:xfrm>
        </p:grpSpPr>
        <p:sp>
          <p:nvSpPr>
            <p:cNvPr id="47" name="Cube 46"/>
            <p:cNvSpPr/>
            <p:nvPr/>
          </p:nvSpPr>
          <p:spPr>
            <a:xfrm>
              <a:off x="4231587" y="18558835"/>
              <a:ext cx="2841171" cy="2479894"/>
            </a:xfrm>
            <a:prstGeom prst="cube">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cxnSp>
          <p:nvCxnSpPr>
            <p:cNvPr id="48" name="Straight Arrow Connector 47"/>
            <p:cNvCxnSpPr/>
            <p:nvPr/>
          </p:nvCxnSpPr>
          <p:spPr>
            <a:xfrm>
              <a:off x="2062546" y="19529624"/>
              <a:ext cx="2169041"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p:cNvCxnSpPr/>
            <p:nvPr/>
          </p:nvCxnSpPr>
          <p:spPr>
            <a:xfrm>
              <a:off x="2062546" y="20107326"/>
              <a:ext cx="2169041"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p:cNvCxnSpPr/>
            <p:nvPr/>
          </p:nvCxnSpPr>
          <p:spPr>
            <a:xfrm>
              <a:off x="2062546" y="20748824"/>
              <a:ext cx="2169041"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p:cNvCxnSpPr/>
            <p:nvPr/>
          </p:nvCxnSpPr>
          <p:spPr>
            <a:xfrm>
              <a:off x="6720986" y="19469373"/>
              <a:ext cx="2169041"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p:cNvCxnSpPr/>
            <p:nvPr/>
          </p:nvCxnSpPr>
          <p:spPr>
            <a:xfrm>
              <a:off x="6720986" y="20047075"/>
              <a:ext cx="2169041"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p:cNvCxnSpPr/>
            <p:nvPr/>
          </p:nvCxnSpPr>
          <p:spPr>
            <a:xfrm>
              <a:off x="6720986" y="20688573"/>
              <a:ext cx="2169041"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4" name="TextBox 53"/>
                <p:cNvSpPr txBox="1"/>
                <p:nvPr/>
              </p:nvSpPr>
              <p:spPr>
                <a:xfrm>
                  <a:off x="551853" y="19739362"/>
                  <a:ext cx="1007417"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i="1" smtClean="0">
                                <a:latin typeface="Cambria Math" charset="0"/>
                              </a:rPr>
                            </m:ctrlPr>
                          </m:accPr>
                          <m:e>
                            <m:r>
                              <a:rPr lang="es-ES" sz="4000" b="0" i="1" smtClean="0">
                                <a:latin typeface="Cambria Math" charset="0"/>
                              </a:rPr>
                              <m:t>𝑥</m:t>
                            </m:r>
                          </m:e>
                        </m:acc>
                      </m:oMath>
                    </m:oMathPara>
                  </a14:m>
                  <a:endParaRPr lang="en-US" sz="4000" dirty="0"/>
                </a:p>
              </p:txBody>
            </p:sp>
          </mc:Choice>
          <mc:Fallback xmlns="">
            <p:sp>
              <p:nvSpPr>
                <p:cNvPr id="62" name="TextBox 61"/>
                <p:cNvSpPr txBox="1">
                  <a:spLocks noRot="1" noChangeAspect="1" noMove="1" noResize="1" noEditPoints="1" noAdjustHandles="1" noChangeArrowheads="1" noChangeShapeType="1" noTextEdit="1"/>
                </p:cNvSpPr>
                <p:nvPr/>
              </p:nvSpPr>
              <p:spPr>
                <a:xfrm>
                  <a:off x="551853" y="19739362"/>
                  <a:ext cx="1007417" cy="707886"/>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9424856" y="19646901"/>
                  <a:ext cx="1643489" cy="8003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s-ES" sz="4000" b="0" i="1" smtClean="0">
                                <a:latin typeface="Cambria Math" charset="0"/>
                              </a:rPr>
                            </m:ctrlPr>
                          </m:accPr>
                          <m:e>
                            <m:r>
                              <a:rPr lang="es-ES" sz="4000" b="0" i="1" smtClean="0">
                                <a:latin typeface="Cambria Math" charset="0"/>
                              </a:rPr>
                              <m:t>𝑓</m:t>
                            </m:r>
                          </m:e>
                        </m:acc>
                        <m:r>
                          <a:rPr lang="es-ES" sz="4000" b="0" i="1" smtClean="0">
                            <a:latin typeface="Cambria Math" charset="0"/>
                          </a:rPr>
                          <m:t>(</m:t>
                        </m:r>
                        <m:acc>
                          <m:accPr>
                            <m:chr m:val="⃗"/>
                            <m:ctrlPr>
                              <a:rPr lang="en-US" sz="4000" i="1" smtClean="0">
                                <a:latin typeface="Cambria Math" charset="0"/>
                              </a:rPr>
                            </m:ctrlPr>
                          </m:accPr>
                          <m:e>
                            <m:r>
                              <a:rPr lang="es-ES" sz="4000" b="0" i="1" smtClean="0">
                                <a:latin typeface="Cambria Math" charset="0"/>
                              </a:rPr>
                              <m:t>𝑥</m:t>
                            </m:r>
                          </m:e>
                        </m:acc>
                        <m:r>
                          <a:rPr lang="es-ES" sz="4000" b="0" i="1" smtClean="0">
                            <a:latin typeface="Cambria Math" charset="0"/>
                          </a:rPr>
                          <m:t>)</m:t>
                        </m:r>
                      </m:oMath>
                    </m:oMathPara>
                  </a14:m>
                  <a:endParaRPr lang="en-US" sz="4000" dirty="0"/>
                </a:p>
              </p:txBody>
            </p:sp>
          </mc:Choice>
          <mc:Fallback xmlns="">
            <p:sp>
              <p:nvSpPr>
                <p:cNvPr id="107" name="TextBox 106"/>
                <p:cNvSpPr txBox="1">
                  <a:spLocks noRot="1" noChangeAspect="1" noMove="1" noResize="1" noEditPoints="1" noAdjustHandles="1" noChangeArrowheads="1" noChangeShapeType="1" noTextEdit="1"/>
                </p:cNvSpPr>
                <p:nvPr/>
              </p:nvSpPr>
              <p:spPr>
                <a:xfrm>
                  <a:off x="9424856" y="19646901"/>
                  <a:ext cx="1643489" cy="800347"/>
                </a:xfrm>
                <a:prstGeom prst="rect">
                  <a:avLst/>
                </a:prstGeom>
                <a:blipFill rotWithShape="0">
                  <a:blip r:embed="rId4"/>
                  <a:stretch>
                    <a:fillRect/>
                  </a:stretch>
                </a:blipFill>
              </p:spPr>
              <p:txBody>
                <a:bodyPr/>
                <a:lstStyle/>
                <a:p>
                  <a:r>
                    <a:rPr lang="en-US">
                      <a:noFill/>
                    </a:rPr>
                    <a:t> </a:t>
                  </a:r>
                </a:p>
              </p:txBody>
            </p:sp>
          </mc:Fallback>
        </mc:AlternateContent>
        <p:sp>
          <p:nvSpPr>
            <p:cNvPr id="56" name="Left Brace 55"/>
            <p:cNvSpPr/>
            <p:nvPr/>
          </p:nvSpPr>
          <p:spPr>
            <a:xfrm>
              <a:off x="1370707" y="19512534"/>
              <a:ext cx="545877" cy="1279451"/>
            </a:xfrm>
            <a:prstGeom prst="leftBrace">
              <a:avLst/>
            </a:prstGeom>
            <a:ln w="349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7" name="Left Brace 56"/>
            <p:cNvSpPr/>
            <p:nvPr/>
          </p:nvSpPr>
          <p:spPr>
            <a:xfrm rot="10800000">
              <a:off x="9016280" y="19425701"/>
              <a:ext cx="545877" cy="1279451"/>
            </a:xfrm>
            <a:prstGeom prst="leftBrace">
              <a:avLst>
                <a:gd name="adj1" fmla="val 8333"/>
                <a:gd name="adj2" fmla="val 46676"/>
              </a:avLst>
            </a:prstGeom>
            <a:ln w="349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58" name="TextBox 57"/>
          <p:cNvSpPr txBox="1"/>
          <p:nvPr/>
        </p:nvSpPr>
        <p:spPr>
          <a:xfrm>
            <a:off x="3772334" y="20661120"/>
            <a:ext cx="3906480" cy="584775"/>
          </a:xfrm>
          <a:prstGeom prst="rect">
            <a:avLst/>
          </a:prstGeom>
          <a:noFill/>
        </p:spPr>
        <p:txBody>
          <a:bodyPr wrap="square" rtlCol="0">
            <a:spAutoFit/>
          </a:bodyPr>
          <a:lstStyle/>
          <a:p>
            <a:r>
              <a:rPr lang="en-US" sz="3200" i="1" dirty="0" smtClean="0">
                <a:latin typeface="Arial" charset="0"/>
                <a:ea typeface="Arial" charset="0"/>
                <a:cs typeface="Arial" charset="0"/>
              </a:rPr>
              <a:t>Black box system</a:t>
            </a:r>
            <a:endParaRPr lang="en-US" sz="3200" i="1" dirty="0">
              <a:latin typeface="Arial" charset="0"/>
              <a:ea typeface="Arial" charset="0"/>
              <a:cs typeface="Arial" charset="0"/>
            </a:endParaRPr>
          </a:p>
        </p:txBody>
      </p:sp>
      <p:sp>
        <p:nvSpPr>
          <p:cNvPr id="59" name="TextBox 58"/>
          <p:cNvSpPr txBox="1"/>
          <p:nvPr/>
        </p:nvSpPr>
        <p:spPr>
          <a:xfrm>
            <a:off x="1087531" y="21319270"/>
            <a:ext cx="9384005" cy="2554545"/>
          </a:xfrm>
          <a:prstGeom prst="rect">
            <a:avLst/>
          </a:prstGeom>
          <a:noFill/>
        </p:spPr>
        <p:txBody>
          <a:bodyPr wrap="square" rtlCol="0">
            <a:spAutoFit/>
          </a:bodyPr>
          <a:lstStyle/>
          <a:p>
            <a:pPr algn="just"/>
            <a:r>
              <a:rPr lang="en-US" sz="3200" dirty="0" smtClean="0"/>
              <a:t>Different approaches have been taken through evolutionary algorithms:</a:t>
            </a:r>
          </a:p>
          <a:p>
            <a:pPr algn="just"/>
            <a:endParaRPr lang="en-US" sz="3200" dirty="0" smtClean="0"/>
          </a:p>
          <a:p>
            <a:pPr marL="571500" indent="-571500" algn="just">
              <a:buFont typeface="Arial" charset="0"/>
              <a:buChar char="•"/>
            </a:pPr>
            <a:r>
              <a:rPr lang="en-US" sz="3200" dirty="0" smtClean="0"/>
              <a:t>Large amount of observations required.</a:t>
            </a:r>
          </a:p>
          <a:p>
            <a:pPr marL="571500" indent="-571500" algn="just">
              <a:buFont typeface="Arial" charset="0"/>
              <a:buChar char="•"/>
            </a:pPr>
            <a:r>
              <a:rPr lang="en-US" sz="3200" dirty="0" smtClean="0"/>
              <a:t>Uncertainty is not considered.</a:t>
            </a:r>
          </a:p>
        </p:txBody>
      </p:sp>
      <p:pic>
        <p:nvPicPr>
          <p:cNvPr id="60" name="Picture 59"/>
          <p:cNvPicPr>
            <a:picLocks noChangeAspect="1"/>
          </p:cNvPicPr>
          <p:nvPr/>
        </p:nvPicPr>
        <p:blipFill rotWithShape="1">
          <a:blip r:embed="rId5">
            <a:extLst>
              <a:ext uri="{28A0092B-C50C-407E-A947-70E740481C1C}">
                <a14:useLocalDpi xmlns:a14="http://schemas.microsoft.com/office/drawing/2010/main" val="0"/>
              </a:ext>
            </a:extLst>
          </a:blip>
          <a:srcRect l="4930" t="6497" r="8135"/>
          <a:stretch/>
        </p:blipFill>
        <p:spPr>
          <a:xfrm>
            <a:off x="541411" y="25603111"/>
            <a:ext cx="4897724" cy="3621580"/>
          </a:xfrm>
          <a:prstGeom prst="rect">
            <a:avLst/>
          </a:prstGeom>
        </p:spPr>
      </p:pic>
      <p:sp>
        <p:nvSpPr>
          <p:cNvPr id="62" name="Rounded Rectangle 61"/>
          <p:cNvSpPr/>
          <p:nvPr/>
        </p:nvSpPr>
        <p:spPr>
          <a:xfrm>
            <a:off x="16297089" y="7644789"/>
            <a:ext cx="3665210" cy="1503936"/>
          </a:xfrm>
          <a:prstGeom prst="roundRect">
            <a:avLst/>
          </a:prstGeom>
          <a:solidFill>
            <a:schemeClr val="accent5">
              <a:lumMod val="40000"/>
              <a:lumOff val="60000"/>
            </a:schemeClr>
          </a:solidFill>
          <a:ln w="635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Arial" charset="0"/>
                <a:ea typeface="Arial" charset="0"/>
                <a:cs typeface="Arial" charset="0"/>
              </a:rPr>
              <a:t>Train GP surrogates</a:t>
            </a:r>
            <a:endParaRPr lang="en-US" sz="3200" dirty="0">
              <a:solidFill>
                <a:schemeClr val="tx1"/>
              </a:solidFill>
              <a:latin typeface="Arial" charset="0"/>
              <a:ea typeface="Arial" charset="0"/>
              <a:cs typeface="Arial" charset="0"/>
            </a:endParaRPr>
          </a:p>
        </p:txBody>
      </p:sp>
      <p:sp>
        <p:nvSpPr>
          <p:cNvPr id="63" name="Rounded Rectangle 62"/>
          <p:cNvSpPr/>
          <p:nvPr/>
        </p:nvSpPr>
        <p:spPr>
          <a:xfrm>
            <a:off x="21425497" y="7644789"/>
            <a:ext cx="3665210" cy="1503936"/>
          </a:xfrm>
          <a:prstGeom prst="roundRect">
            <a:avLst/>
          </a:prstGeom>
          <a:noFill/>
          <a:ln w="635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Arial" charset="0"/>
                <a:ea typeface="Arial" charset="0"/>
                <a:cs typeface="Arial" charset="0"/>
              </a:rPr>
              <a:t>Project observations</a:t>
            </a:r>
            <a:endParaRPr lang="en-US" sz="3200" dirty="0">
              <a:solidFill>
                <a:schemeClr val="tx1"/>
              </a:solidFill>
              <a:latin typeface="Arial" charset="0"/>
              <a:ea typeface="Arial" charset="0"/>
              <a:cs typeface="Arial" charset="0"/>
            </a:endParaRPr>
          </a:p>
        </p:txBody>
      </p:sp>
      <p:sp>
        <p:nvSpPr>
          <p:cNvPr id="64" name="Rounded Rectangle 63"/>
          <p:cNvSpPr/>
          <p:nvPr/>
        </p:nvSpPr>
        <p:spPr>
          <a:xfrm>
            <a:off x="11396616" y="7644790"/>
            <a:ext cx="3665210" cy="1503935"/>
          </a:xfrm>
          <a:prstGeom prst="roundRect">
            <a:avLst/>
          </a:prstGeom>
          <a:noFill/>
          <a:ln w="635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Arial" charset="0"/>
                <a:ea typeface="Arial" charset="0"/>
                <a:cs typeface="Arial" charset="0"/>
              </a:rPr>
              <a:t>Initial observations</a:t>
            </a:r>
            <a:endParaRPr lang="en-US" sz="3200" dirty="0">
              <a:solidFill>
                <a:schemeClr val="tx1"/>
              </a:solidFill>
              <a:latin typeface="Arial" charset="0"/>
              <a:ea typeface="Arial" charset="0"/>
              <a:cs typeface="Arial" charset="0"/>
            </a:endParaRPr>
          </a:p>
        </p:txBody>
      </p:sp>
      <p:sp>
        <p:nvSpPr>
          <p:cNvPr id="65" name="Rounded Rectangle 64"/>
          <p:cNvSpPr/>
          <p:nvPr/>
        </p:nvSpPr>
        <p:spPr>
          <a:xfrm>
            <a:off x="26553906" y="7644788"/>
            <a:ext cx="4201713" cy="1503937"/>
          </a:xfrm>
          <a:prstGeom prst="roundRect">
            <a:avLst/>
          </a:prstGeom>
          <a:solidFill>
            <a:schemeClr val="bg2">
              <a:lumMod val="75000"/>
            </a:schemeClr>
          </a:solidFill>
          <a:ln w="635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Arial" charset="0"/>
                <a:ea typeface="Arial" charset="0"/>
                <a:cs typeface="Arial" charset="0"/>
              </a:rPr>
              <a:t>Compute expected improvement</a:t>
            </a:r>
            <a:endParaRPr lang="en-US" sz="3200" dirty="0">
              <a:solidFill>
                <a:schemeClr val="tx1"/>
              </a:solidFill>
              <a:latin typeface="Arial" charset="0"/>
              <a:ea typeface="Arial" charset="0"/>
              <a:cs typeface="Arial" charset="0"/>
            </a:endParaRPr>
          </a:p>
        </p:txBody>
      </p:sp>
      <p:sp>
        <p:nvSpPr>
          <p:cNvPr id="66" name="Rounded Rectangle 65"/>
          <p:cNvSpPr/>
          <p:nvPr/>
        </p:nvSpPr>
        <p:spPr>
          <a:xfrm>
            <a:off x="26822157" y="10288520"/>
            <a:ext cx="3665210" cy="1503935"/>
          </a:xfrm>
          <a:prstGeom prst="roundRect">
            <a:avLst/>
          </a:prstGeom>
          <a:noFill/>
          <a:ln w="635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Arial" charset="0"/>
                <a:ea typeface="Arial" charset="0"/>
                <a:cs typeface="Arial" charset="0"/>
              </a:rPr>
              <a:t>Propose a design from a given set of designs</a:t>
            </a:r>
            <a:endParaRPr lang="en-US" sz="3200" dirty="0">
              <a:solidFill>
                <a:schemeClr val="tx1"/>
              </a:solidFill>
              <a:latin typeface="Arial" charset="0"/>
              <a:ea typeface="Arial" charset="0"/>
              <a:cs typeface="Arial" charset="0"/>
            </a:endParaRPr>
          </a:p>
        </p:txBody>
      </p:sp>
      <p:sp>
        <p:nvSpPr>
          <p:cNvPr id="67" name="Rounded Rectangle 66"/>
          <p:cNvSpPr/>
          <p:nvPr/>
        </p:nvSpPr>
        <p:spPr>
          <a:xfrm>
            <a:off x="21425497" y="10288520"/>
            <a:ext cx="3665210" cy="1503935"/>
          </a:xfrm>
          <a:prstGeom prst="roundRect">
            <a:avLst/>
          </a:prstGeom>
          <a:noFill/>
          <a:ln w="635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Arial" charset="0"/>
                <a:ea typeface="Arial" charset="0"/>
                <a:cs typeface="Arial" charset="0"/>
              </a:rPr>
              <a:t>Add new observation</a:t>
            </a:r>
            <a:endParaRPr lang="en-US" sz="3200" dirty="0">
              <a:solidFill>
                <a:schemeClr val="tx1"/>
              </a:solidFill>
              <a:latin typeface="Arial" charset="0"/>
              <a:ea typeface="Arial" charset="0"/>
              <a:cs typeface="Arial" charset="0"/>
            </a:endParaRPr>
          </a:p>
        </p:txBody>
      </p:sp>
      <p:cxnSp>
        <p:nvCxnSpPr>
          <p:cNvPr id="68" name="Elbow Connector 67"/>
          <p:cNvCxnSpPr/>
          <p:nvPr/>
        </p:nvCxnSpPr>
        <p:spPr>
          <a:xfrm rot="10800000">
            <a:off x="18129694" y="9148726"/>
            <a:ext cx="3295803" cy="1891762"/>
          </a:xfrm>
          <a:prstGeom prst="bentConnector2">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15061826" y="8396757"/>
            <a:ext cx="1235263" cy="0"/>
          </a:xfrm>
          <a:prstGeom prst="straightConnector1">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19962299" y="8396757"/>
            <a:ext cx="1463198" cy="0"/>
          </a:xfrm>
          <a:prstGeom prst="straightConnector1">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25090707" y="8396756"/>
            <a:ext cx="1463198" cy="1"/>
          </a:xfrm>
          <a:prstGeom prst="straightConnector1">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28654762" y="9148725"/>
            <a:ext cx="0" cy="1139795"/>
          </a:xfrm>
          <a:prstGeom prst="straightConnector1">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25090707" y="11040487"/>
            <a:ext cx="1731450" cy="0"/>
          </a:xfrm>
          <a:prstGeom prst="straightConnector1">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19016908" y="12071946"/>
            <a:ext cx="7259601" cy="502598"/>
          </a:xfrm>
          <a:prstGeom prst="rect">
            <a:avLst/>
          </a:prstGeom>
          <a:noFill/>
        </p:spPr>
        <p:txBody>
          <a:bodyPr wrap="square" rtlCol="0">
            <a:spAutoFit/>
          </a:bodyPr>
          <a:lstStyle/>
          <a:p>
            <a:r>
              <a:rPr lang="en-US" sz="3200" i="1" dirty="0" smtClean="0">
                <a:latin typeface="Arial" charset="0"/>
                <a:ea typeface="Arial" charset="0"/>
                <a:cs typeface="Arial" charset="0"/>
              </a:rPr>
              <a:t>General methodology</a:t>
            </a:r>
            <a:endParaRPr lang="en-US" sz="3200" i="1" dirty="0">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90" name="Cube 89"/>
              <p:cNvSpPr/>
              <p:nvPr/>
            </p:nvSpPr>
            <p:spPr>
              <a:xfrm>
                <a:off x="4033330" y="8015230"/>
                <a:ext cx="2224203" cy="1982578"/>
              </a:xfrm>
              <a:prstGeom prst="cube">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s-ES" sz="4000" b="0" i="1" smtClean="0">
                          <a:solidFill>
                            <a:schemeClr val="tx1"/>
                          </a:solidFill>
                          <a:latin typeface="Cambria Math" charset="0"/>
                        </a:rPr>
                        <m:t>𝑓</m:t>
                      </m:r>
                      <m:r>
                        <a:rPr lang="es-ES" sz="4000" b="0" i="1" smtClean="0">
                          <a:solidFill>
                            <a:schemeClr val="tx1"/>
                          </a:solidFill>
                          <a:latin typeface="Cambria Math" charset="0"/>
                        </a:rPr>
                        <m:t>(</m:t>
                      </m:r>
                      <m:r>
                        <a:rPr lang="es-ES" sz="4000" b="0" i="1" smtClean="0">
                          <a:solidFill>
                            <a:schemeClr val="tx1"/>
                          </a:solidFill>
                          <a:latin typeface="Cambria Math" charset="0"/>
                        </a:rPr>
                        <m:t>𝑥</m:t>
                      </m:r>
                      <m:r>
                        <a:rPr lang="es-ES" sz="4000" b="0" i="1" smtClean="0">
                          <a:solidFill>
                            <a:schemeClr val="tx1"/>
                          </a:solidFill>
                          <a:latin typeface="Cambria Math" charset="0"/>
                        </a:rPr>
                        <m:t>)</m:t>
                      </m:r>
                    </m:oMath>
                  </m:oMathPara>
                </a14:m>
                <a:endParaRPr lang="en-US" sz="4000" dirty="0">
                  <a:solidFill>
                    <a:schemeClr val="tx1"/>
                  </a:solidFill>
                </a:endParaRPr>
              </a:p>
            </p:txBody>
          </p:sp>
        </mc:Choice>
        <mc:Fallback xmlns="">
          <p:sp>
            <p:nvSpPr>
              <p:cNvPr id="90" name="Cube 89"/>
              <p:cNvSpPr>
                <a:spLocks noRot="1" noChangeAspect="1" noMove="1" noResize="1" noEditPoints="1" noAdjustHandles="1" noChangeArrowheads="1" noChangeShapeType="1" noTextEdit="1"/>
              </p:cNvSpPr>
              <p:nvPr/>
            </p:nvSpPr>
            <p:spPr>
              <a:xfrm>
                <a:off x="4033330" y="8015230"/>
                <a:ext cx="2224203" cy="1982578"/>
              </a:xfrm>
              <a:prstGeom prst="cube">
                <a:avLst/>
              </a:prstGeom>
              <a:blipFill rotWithShape="0">
                <a:blip r:embed="rId6"/>
                <a:stretch>
                  <a:fillRect/>
                </a:stretch>
              </a:blipFill>
            </p:spPr>
            <p:txBody>
              <a:bodyPr/>
              <a:lstStyle/>
              <a:p>
                <a:r>
                  <a:rPr lang="en-US">
                    <a:noFill/>
                  </a:rPr>
                  <a:t> </a:t>
                </a:r>
              </a:p>
            </p:txBody>
          </p:sp>
        </mc:Fallback>
      </mc:AlternateContent>
      <p:cxnSp>
        <p:nvCxnSpPr>
          <p:cNvPr id="91" name="Straight Arrow Connector 90"/>
          <p:cNvCxnSpPr/>
          <p:nvPr/>
        </p:nvCxnSpPr>
        <p:spPr>
          <a:xfrm>
            <a:off x="2413015" y="9106522"/>
            <a:ext cx="1635629" cy="1035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p:cNvCxnSpPr/>
          <p:nvPr/>
        </p:nvCxnSpPr>
        <p:spPr>
          <a:xfrm>
            <a:off x="6105214" y="9064799"/>
            <a:ext cx="1636776"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9" name="TextBox 98"/>
              <p:cNvSpPr txBox="1"/>
              <p:nvPr/>
            </p:nvSpPr>
            <p:spPr>
              <a:xfrm>
                <a:off x="2294572" y="8092358"/>
                <a:ext cx="1706092"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sz="4000" i="1">
                          <a:latin typeface="Cambria Math" charset="0"/>
                        </a:rPr>
                        <m:t>𝑥</m:t>
                      </m:r>
                    </m:oMath>
                  </m:oMathPara>
                </a14:m>
                <a:endParaRPr lang="en-US" sz="4000" dirty="0"/>
              </a:p>
            </p:txBody>
          </p:sp>
        </mc:Choice>
        <mc:Fallback xmlns="">
          <p:sp>
            <p:nvSpPr>
              <p:cNvPr id="99" name="TextBox 98"/>
              <p:cNvSpPr txBox="1">
                <a:spLocks noRot="1" noChangeAspect="1" noMove="1" noResize="1" noEditPoints="1" noAdjustHandles="1" noChangeArrowheads="1" noChangeShapeType="1" noTextEdit="1"/>
              </p:cNvSpPr>
              <p:nvPr/>
            </p:nvSpPr>
            <p:spPr>
              <a:xfrm>
                <a:off x="2294572" y="8092358"/>
                <a:ext cx="1706092" cy="707886"/>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p:cNvSpPr txBox="1"/>
              <p:nvPr/>
            </p:nvSpPr>
            <p:spPr>
              <a:xfrm>
                <a:off x="6030535" y="8002124"/>
                <a:ext cx="1706092"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sz="4000" b="0" i="1" smtClean="0">
                          <a:latin typeface="Cambria Math" charset="0"/>
                        </a:rPr>
                        <m:t>𝑦</m:t>
                      </m:r>
                    </m:oMath>
                  </m:oMathPara>
                </a14:m>
                <a:endParaRPr lang="en-US" sz="4000" dirty="0"/>
              </a:p>
            </p:txBody>
          </p:sp>
        </mc:Choice>
        <mc:Fallback xmlns="">
          <p:sp>
            <p:nvSpPr>
              <p:cNvPr id="100" name="TextBox 99"/>
              <p:cNvSpPr txBox="1">
                <a:spLocks noRot="1" noChangeAspect="1" noMove="1" noResize="1" noEditPoints="1" noAdjustHandles="1" noChangeArrowheads="1" noChangeShapeType="1" noTextEdit="1"/>
              </p:cNvSpPr>
              <p:nvPr/>
            </p:nvSpPr>
            <p:spPr>
              <a:xfrm>
                <a:off x="6030535" y="8002124"/>
                <a:ext cx="1706092" cy="707886"/>
              </a:xfrm>
              <a:prstGeom prst="rect">
                <a:avLst/>
              </a:prstGeom>
              <a:blipFill rotWithShape="0">
                <a:blip r:embed="rId8"/>
                <a:stretch>
                  <a:fillRect/>
                </a:stretch>
              </a:blipFill>
            </p:spPr>
            <p:txBody>
              <a:bodyPr/>
              <a:lstStyle/>
              <a:p>
                <a:r>
                  <a:rPr lang="en-US">
                    <a:noFill/>
                  </a:rPr>
                  <a:t> </a:t>
                </a:r>
              </a:p>
            </p:txBody>
          </p:sp>
        </mc:Fallback>
      </mc:AlternateContent>
      <p:sp>
        <p:nvSpPr>
          <p:cNvPr id="101" name="TextBox 100"/>
          <p:cNvSpPr txBox="1"/>
          <p:nvPr/>
        </p:nvSpPr>
        <p:spPr>
          <a:xfrm>
            <a:off x="1438010" y="9146471"/>
            <a:ext cx="2754432" cy="1938992"/>
          </a:xfrm>
          <a:prstGeom prst="rect">
            <a:avLst/>
          </a:prstGeom>
          <a:noFill/>
        </p:spPr>
        <p:txBody>
          <a:bodyPr wrap="square" rtlCol="0">
            <a:spAutoFit/>
          </a:bodyPr>
          <a:lstStyle/>
          <a:p>
            <a:pPr marL="571500" indent="-571500">
              <a:buFont typeface="Arial" charset="0"/>
              <a:buChar char="•"/>
            </a:pPr>
            <a:r>
              <a:rPr lang="en-US" sz="4000" dirty="0" smtClean="0"/>
              <a:t>Time</a:t>
            </a:r>
          </a:p>
          <a:p>
            <a:pPr marL="571500" indent="-571500">
              <a:buFont typeface="Arial" charset="0"/>
              <a:buChar char="•"/>
            </a:pPr>
            <a:r>
              <a:rPr lang="en-US" sz="4000" dirty="0" smtClean="0"/>
              <a:t>Materials</a:t>
            </a:r>
          </a:p>
          <a:p>
            <a:pPr marL="571500" indent="-571500">
              <a:buFont typeface="Arial" charset="0"/>
              <a:buChar char="•"/>
            </a:pPr>
            <a:r>
              <a:rPr lang="is-IS" sz="4000" dirty="0" smtClean="0"/>
              <a:t>…</a:t>
            </a:r>
            <a:endParaRPr lang="en-US" sz="4000" dirty="0" smtClean="0"/>
          </a:p>
        </p:txBody>
      </p:sp>
      <p:sp>
        <p:nvSpPr>
          <p:cNvPr id="102" name="TextBox 101"/>
          <p:cNvSpPr txBox="1"/>
          <p:nvPr/>
        </p:nvSpPr>
        <p:spPr>
          <a:xfrm>
            <a:off x="6322865" y="9017787"/>
            <a:ext cx="4214562" cy="1938992"/>
          </a:xfrm>
          <a:prstGeom prst="rect">
            <a:avLst/>
          </a:prstGeom>
          <a:noFill/>
        </p:spPr>
        <p:txBody>
          <a:bodyPr wrap="square" rtlCol="0">
            <a:spAutoFit/>
          </a:bodyPr>
          <a:lstStyle/>
          <a:p>
            <a:pPr marL="571500" indent="-571500">
              <a:buFont typeface="Arial" charset="0"/>
              <a:buChar char="•"/>
            </a:pPr>
            <a:r>
              <a:rPr lang="en-US" sz="4000" dirty="0" smtClean="0"/>
              <a:t>Heat dissipation</a:t>
            </a:r>
          </a:p>
          <a:p>
            <a:pPr marL="571500" indent="-571500">
              <a:buFont typeface="Arial" charset="0"/>
              <a:buChar char="•"/>
            </a:pPr>
            <a:r>
              <a:rPr lang="en-US" sz="4000" dirty="0" smtClean="0"/>
              <a:t>Cost</a:t>
            </a:r>
          </a:p>
          <a:p>
            <a:pPr marL="571500" indent="-571500">
              <a:buFont typeface="Arial" charset="0"/>
              <a:buChar char="•"/>
            </a:pPr>
            <a:r>
              <a:rPr lang="is-IS" sz="4000" dirty="0" smtClean="0"/>
              <a:t>…</a:t>
            </a:r>
            <a:endParaRPr lang="en-US" sz="4000" dirty="0" smtClean="0"/>
          </a:p>
        </p:txBody>
      </p:sp>
      <mc:AlternateContent xmlns:mc="http://schemas.openxmlformats.org/markup-compatibility/2006" xmlns:a14="http://schemas.microsoft.com/office/drawing/2010/main">
        <mc:Choice Requires="a14">
          <p:sp>
            <p:nvSpPr>
              <p:cNvPr id="104" name="TextBox 103"/>
              <p:cNvSpPr txBox="1"/>
              <p:nvPr/>
            </p:nvSpPr>
            <p:spPr>
              <a:xfrm>
                <a:off x="3031397" y="10670433"/>
                <a:ext cx="4584522" cy="8937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s-ES" sz="4000" b="0" i="1" smtClean="0">
                              <a:latin typeface="Cambria Math" charset="0"/>
                            </a:rPr>
                          </m:ctrlPr>
                        </m:funcPr>
                        <m:fName>
                          <m:limLow>
                            <m:limLowPr>
                              <m:ctrlPr>
                                <a:rPr lang="es-ES" sz="4000" b="0" i="1" smtClean="0">
                                  <a:latin typeface="Cambria Math" charset="0"/>
                                </a:rPr>
                              </m:ctrlPr>
                            </m:limLowPr>
                            <m:e>
                              <m:r>
                                <m:rPr>
                                  <m:sty m:val="p"/>
                                </m:rPr>
                                <a:rPr lang="es-ES" sz="4000" b="0" i="0" smtClean="0">
                                  <a:latin typeface="Cambria Math" charset="0"/>
                                </a:rPr>
                                <m:t>min</m:t>
                              </m:r>
                            </m:e>
                            <m:lim>
                              <m:r>
                                <a:rPr lang="es-ES" sz="4000" b="0" i="1" smtClean="0">
                                  <a:latin typeface="Cambria Math" charset="0"/>
                                </a:rPr>
                                <m:t>𝑥</m:t>
                              </m:r>
                            </m:lim>
                          </m:limLow>
                        </m:fName>
                        <m:e>
                          <m:r>
                            <a:rPr lang="es-ES" sz="4000" b="0" i="1" smtClean="0">
                              <a:latin typeface="Cambria Math" charset="0"/>
                            </a:rPr>
                            <m:t>𝑓</m:t>
                          </m:r>
                          <m:r>
                            <a:rPr lang="es-ES" sz="4000" b="0" i="1" smtClean="0">
                              <a:latin typeface="Cambria Math" charset="0"/>
                            </a:rPr>
                            <m:t>(</m:t>
                          </m:r>
                          <m:r>
                            <a:rPr lang="es-ES" sz="4000" b="0" i="1" smtClean="0">
                              <a:latin typeface="Cambria Math" charset="0"/>
                            </a:rPr>
                            <m:t>𝑥</m:t>
                          </m:r>
                          <m:r>
                            <a:rPr lang="es-ES" sz="4000" b="0" i="1" smtClean="0">
                              <a:latin typeface="Cambria Math" charset="0"/>
                            </a:rPr>
                            <m:t>)</m:t>
                          </m:r>
                        </m:e>
                      </m:func>
                    </m:oMath>
                  </m:oMathPara>
                </a14:m>
                <a:endParaRPr lang="en-US" sz="4000" dirty="0"/>
              </a:p>
            </p:txBody>
          </p:sp>
        </mc:Choice>
        <mc:Fallback xmlns="">
          <p:sp>
            <p:nvSpPr>
              <p:cNvPr id="104" name="TextBox 103"/>
              <p:cNvSpPr txBox="1">
                <a:spLocks noRot="1" noChangeAspect="1" noMove="1" noResize="1" noEditPoints="1" noAdjustHandles="1" noChangeArrowheads="1" noChangeShapeType="1" noTextEdit="1"/>
              </p:cNvSpPr>
              <p:nvPr/>
            </p:nvSpPr>
            <p:spPr>
              <a:xfrm>
                <a:off x="3031397" y="10670433"/>
                <a:ext cx="4584522" cy="893706"/>
              </a:xfrm>
              <a:prstGeom prst="rect">
                <a:avLst/>
              </a:prstGeom>
              <a:blipFill rotWithShape="0">
                <a:blip r:embed="rId9"/>
                <a:stretch>
                  <a:fillRect/>
                </a:stretch>
              </a:blipFill>
            </p:spPr>
            <p:txBody>
              <a:bodyPr/>
              <a:lstStyle/>
              <a:p>
                <a:r>
                  <a:rPr lang="en-US">
                    <a:noFill/>
                  </a:rPr>
                  <a:t> </a:t>
                </a:r>
              </a:p>
            </p:txBody>
          </p:sp>
        </mc:Fallback>
      </mc:AlternateContent>
      <p:cxnSp>
        <p:nvCxnSpPr>
          <p:cNvPr id="106" name="Straight Connector 105"/>
          <p:cNvCxnSpPr/>
          <p:nvPr/>
        </p:nvCxnSpPr>
        <p:spPr>
          <a:xfrm>
            <a:off x="11055161" y="6267638"/>
            <a:ext cx="0" cy="24329872"/>
          </a:xfrm>
          <a:prstGeom prst="line">
            <a:avLst/>
          </a:prstGeom>
          <a:ln w="635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1956085" y="29342562"/>
            <a:ext cx="2846473" cy="584775"/>
          </a:xfrm>
          <a:prstGeom prst="rect">
            <a:avLst/>
          </a:prstGeom>
          <a:noFill/>
        </p:spPr>
        <p:txBody>
          <a:bodyPr wrap="square" rtlCol="0">
            <a:spAutoFit/>
          </a:bodyPr>
          <a:lstStyle/>
          <a:p>
            <a:r>
              <a:rPr lang="en-US" sz="3200" i="1" dirty="0" smtClean="0">
                <a:latin typeface="Arial" charset="0"/>
                <a:ea typeface="Arial" charset="0"/>
                <a:cs typeface="Arial" charset="0"/>
              </a:rPr>
              <a:t>Pareto Front</a:t>
            </a:r>
            <a:endParaRPr lang="en-US" sz="3200" i="1" dirty="0">
              <a:latin typeface="Arial" charset="0"/>
              <a:ea typeface="Arial" charset="0"/>
              <a:cs typeface="Arial" charset="0"/>
            </a:endParaRPr>
          </a:p>
        </p:txBody>
      </p:sp>
      <p:sp>
        <p:nvSpPr>
          <p:cNvPr id="110" name="TextBox 109"/>
          <p:cNvSpPr txBox="1"/>
          <p:nvPr/>
        </p:nvSpPr>
        <p:spPr>
          <a:xfrm>
            <a:off x="2868576" y="11727054"/>
            <a:ext cx="6466964" cy="646331"/>
          </a:xfrm>
          <a:prstGeom prst="rect">
            <a:avLst/>
          </a:prstGeom>
          <a:noFill/>
        </p:spPr>
        <p:txBody>
          <a:bodyPr wrap="square" rtlCol="0">
            <a:spAutoFit/>
          </a:bodyPr>
          <a:lstStyle/>
          <a:p>
            <a:r>
              <a:rPr lang="en-US" sz="3600" i="1" dirty="0" smtClean="0">
                <a:latin typeface="Arial" charset="0"/>
                <a:ea typeface="Arial" charset="0"/>
                <a:cs typeface="Arial" charset="0"/>
              </a:rPr>
              <a:t>The optimization problem</a:t>
            </a:r>
            <a:endParaRPr lang="en-US" sz="3600" i="1" dirty="0">
              <a:latin typeface="Arial" charset="0"/>
              <a:ea typeface="Arial" charset="0"/>
              <a:cs typeface="Arial" charset="0"/>
            </a:endParaRPr>
          </a:p>
        </p:txBody>
      </p:sp>
      <p:cxnSp>
        <p:nvCxnSpPr>
          <p:cNvPr id="111" name="Straight Connector 110"/>
          <p:cNvCxnSpPr/>
          <p:nvPr/>
        </p:nvCxnSpPr>
        <p:spPr>
          <a:xfrm>
            <a:off x="31242000" y="6188774"/>
            <a:ext cx="0" cy="24557663"/>
          </a:xfrm>
          <a:prstGeom prst="line">
            <a:avLst/>
          </a:prstGeom>
          <a:ln w="635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5596559" y="25709321"/>
            <a:ext cx="5243379" cy="4524315"/>
          </a:xfrm>
          <a:prstGeom prst="rect">
            <a:avLst/>
          </a:prstGeom>
          <a:noFill/>
        </p:spPr>
        <p:txBody>
          <a:bodyPr wrap="square" rtlCol="0">
            <a:spAutoFit/>
          </a:bodyPr>
          <a:lstStyle/>
          <a:p>
            <a:pPr algn="just"/>
            <a:r>
              <a:rPr lang="en-US" sz="3200" dirty="0" smtClean="0"/>
              <a:t>The Pareto front defines the set of optimal values for the objectives in the system being analyzed. Given an initial set of observations, an iterative optimization process discovers the front along with the corresponding experimental designs.</a:t>
            </a:r>
          </a:p>
        </p:txBody>
      </p:sp>
      <p:sp>
        <p:nvSpPr>
          <p:cNvPr id="113" name="TextBox 112"/>
          <p:cNvSpPr txBox="1"/>
          <p:nvPr/>
        </p:nvSpPr>
        <p:spPr>
          <a:xfrm>
            <a:off x="11433498" y="12810490"/>
            <a:ext cx="15401353" cy="707886"/>
          </a:xfrm>
          <a:prstGeom prst="rect">
            <a:avLst/>
          </a:prstGeom>
          <a:noFill/>
        </p:spPr>
        <p:txBody>
          <a:bodyPr wrap="square" rtlCol="0">
            <a:spAutoFit/>
          </a:bodyPr>
          <a:lstStyle/>
          <a:p>
            <a:r>
              <a:rPr lang="en-US" sz="4000" b="1" u="sng" dirty="0" smtClean="0">
                <a:solidFill>
                  <a:schemeClr val="accent5">
                    <a:lumMod val="50000"/>
                  </a:schemeClr>
                </a:solidFill>
              </a:rPr>
              <a:t>Gaussian process regressions to build objective surrogates: </a:t>
            </a:r>
            <a:endParaRPr lang="en-US" sz="4000" b="1" u="sng" dirty="0">
              <a:solidFill>
                <a:schemeClr val="accent5">
                  <a:lumMod val="50000"/>
                </a:schemeClr>
              </a:solidFill>
            </a:endParaRPr>
          </a:p>
        </p:txBody>
      </p:sp>
      <p:sp>
        <p:nvSpPr>
          <p:cNvPr id="114" name="TextBox 113"/>
          <p:cNvSpPr txBox="1"/>
          <p:nvPr/>
        </p:nvSpPr>
        <p:spPr>
          <a:xfrm>
            <a:off x="11525646" y="13687498"/>
            <a:ext cx="19440246" cy="1077218"/>
          </a:xfrm>
          <a:prstGeom prst="rect">
            <a:avLst/>
          </a:prstGeom>
          <a:noFill/>
        </p:spPr>
        <p:txBody>
          <a:bodyPr wrap="square" rtlCol="0">
            <a:spAutoFit/>
          </a:bodyPr>
          <a:lstStyle/>
          <a:p>
            <a:r>
              <a:rPr lang="en-US" sz="3200" dirty="0" smtClean="0"/>
              <a:t>A </a:t>
            </a:r>
            <a:r>
              <a:rPr lang="en-US" sz="3200" dirty="0"/>
              <a:t>GP is a probability measure on a function space such that any finite subset of points from the space are jointly </a:t>
            </a:r>
            <a:r>
              <a:rPr lang="en-US" sz="3200" dirty="0" smtClean="0"/>
              <a:t>Gaussian [1].</a:t>
            </a:r>
            <a:endParaRPr lang="en-US" sz="3200" dirty="0"/>
          </a:p>
        </p:txBody>
      </p:sp>
      <p:pic>
        <p:nvPicPr>
          <p:cNvPr id="115" name="Picture 1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012614" y="14591972"/>
            <a:ext cx="5257751" cy="3562629"/>
          </a:xfrm>
          <a:prstGeom prst="rect">
            <a:avLst/>
          </a:prstGeom>
        </p:spPr>
      </p:pic>
      <p:pic>
        <p:nvPicPr>
          <p:cNvPr id="116" name="Picture 1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092035" y="18390762"/>
            <a:ext cx="5098910" cy="3466720"/>
          </a:xfrm>
          <a:prstGeom prst="rect">
            <a:avLst/>
          </a:prstGeom>
        </p:spPr>
      </p:pic>
      <p:sp>
        <p:nvSpPr>
          <p:cNvPr id="117" name="Rounded Rectangle 116"/>
          <p:cNvSpPr/>
          <p:nvPr/>
        </p:nvSpPr>
        <p:spPr>
          <a:xfrm>
            <a:off x="11828129" y="15000877"/>
            <a:ext cx="4715316" cy="1256745"/>
          </a:xfrm>
          <a:prstGeom prst="roundRect">
            <a:avLst/>
          </a:prstGeom>
          <a:noFill/>
          <a:ln w="635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Arial" charset="0"/>
                <a:ea typeface="Arial" charset="0"/>
                <a:cs typeface="Arial" charset="0"/>
              </a:rPr>
              <a:t>Prior Information and beliefs</a:t>
            </a:r>
          </a:p>
        </p:txBody>
      </p:sp>
      <p:sp>
        <p:nvSpPr>
          <p:cNvPr id="118" name="Rounded Rectangle 117"/>
          <p:cNvSpPr/>
          <p:nvPr/>
        </p:nvSpPr>
        <p:spPr>
          <a:xfrm>
            <a:off x="11978956" y="18290594"/>
            <a:ext cx="4484949" cy="1044909"/>
          </a:xfrm>
          <a:prstGeom prst="roundRect">
            <a:avLst/>
          </a:prstGeom>
          <a:noFill/>
          <a:ln w="635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Arial" charset="0"/>
                <a:ea typeface="Arial" charset="0"/>
                <a:cs typeface="Arial" charset="0"/>
              </a:rPr>
              <a:t>Data Observations</a:t>
            </a:r>
          </a:p>
        </p:txBody>
      </p:sp>
      <mc:AlternateContent xmlns:mc="http://schemas.openxmlformats.org/markup-compatibility/2006" xmlns:a14="http://schemas.microsoft.com/office/drawing/2010/main">
        <mc:Choice Requires="a14">
          <p:sp>
            <p:nvSpPr>
              <p:cNvPr id="129" name="Rounded Rectangle 128"/>
              <p:cNvSpPr/>
              <p:nvPr/>
            </p:nvSpPr>
            <p:spPr>
              <a:xfrm>
                <a:off x="16543444" y="16475770"/>
                <a:ext cx="4520971" cy="1972239"/>
              </a:xfrm>
              <a:prstGeom prst="roundRect">
                <a:avLst/>
              </a:prstGeom>
              <a:noFill/>
              <a:ln w="635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Arial" charset="0"/>
                    <a:ea typeface="Arial" charset="0"/>
                    <a:cs typeface="Arial" charset="0"/>
                  </a:rPr>
                  <a:t>Likelihood and Bayes rule</a:t>
                </a:r>
              </a:p>
              <a:p>
                <a:pPr/>
                <a14:m>
                  <m:oMathPara xmlns:m="http://schemas.openxmlformats.org/officeDocument/2006/math">
                    <m:oMathParaPr>
                      <m:jc m:val="centerGroup"/>
                    </m:oMathParaPr>
                    <m:oMath xmlns:m="http://schemas.openxmlformats.org/officeDocument/2006/math">
                      <m:r>
                        <a:rPr lang="es-ES" sz="3200" i="1">
                          <a:solidFill>
                            <a:schemeClr val="tx1"/>
                          </a:solidFill>
                          <a:latin typeface="Cambria Math" charset="0"/>
                        </a:rPr>
                        <m:t>𝑝</m:t>
                      </m:r>
                      <m:d>
                        <m:dPr>
                          <m:ctrlPr>
                            <a:rPr lang="es-ES" sz="3200" i="1">
                              <a:solidFill>
                                <a:schemeClr val="tx1"/>
                              </a:solidFill>
                              <a:latin typeface="Cambria Math" charset="0"/>
                            </a:rPr>
                          </m:ctrlPr>
                        </m:dPr>
                        <m:e>
                          <m:r>
                            <a:rPr lang="es-ES" sz="3200" i="1">
                              <a:solidFill>
                                <a:schemeClr val="tx1"/>
                              </a:solidFill>
                              <a:latin typeface="Cambria Math" charset="0"/>
                            </a:rPr>
                            <m:t>𝐵</m:t>
                          </m:r>
                        </m:e>
                        <m:e>
                          <m:r>
                            <a:rPr lang="es-ES" sz="3200" i="1">
                              <a:solidFill>
                                <a:schemeClr val="tx1"/>
                              </a:solidFill>
                              <a:latin typeface="Cambria Math" charset="0"/>
                            </a:rPr>
                            <m:t>𝐴</m:t>
                          </m:r>
                        </m:e>
                      </m:d>
                      <m:r>
                        <a:rPr lang="es-ES" sz="3200" i="1">
                          <a:solidFill>
                            <a:schemeClr val="tx1"/>
                          </a:solidFill>
                          <a:latin typeface="Cambria Math" charset="0"/>
                          <a:ea typeface="Cambria Math" charset="0"/>
                          <a:cs typeface="Cambria Math" charset="0"/>
                        </a:rPr>
                        <m:t>∝</m:t>
                      </m:r>
                      <m:r>
                        <a:rPr lang="es-ES" sz="3200" i="1">
                          <a:solidFill>
                            <a:schemeClr val="tx1"/>
                          </a:solidFill>
                          <a:latin typeface="Cambria Math" charset="0"/>
                          <a:ea typeface="Cambria Math" charset="0"/>
                          <a:cs typeface="Cambria Math" charset="0"/>
                        </a:rPr>
                        <m:t>𝑝</m:t>
                      </m:r>
                      <m:d>
                        <m:dPr>
                          <m:ctrlPr>
                            <a:rPr lang="es-ES" sz="3200" i="1">
                              <a:solidFill>
                                <a:schemeClr val="tx1"/>
                              </a:solidFill>
                              <a:latin typeface="Cambria Math" charset="0"/>
                              <a:ea typeface="Cambria Math" charset="0"/>
                              <a:cs typeface="Cambria Math" charset="0"/>
                            </a:rPr>
                          </m:ctrlPr>
                        </m:dPr>
                        <m:e>
                          <m:r>
                            <a:rPr lang="es-ES" sz="3200" i="1">
                              <a:solidFill>
                                <a:schemeClr val="tx1"/>
                              </a:solidFill>
                              <a:latin typeface="Cambria Math" charset="0"/>
                              <a:ea typeface="Cambria Math" charset="0"/>
                              <a:cs typeface="Cambria Math" charset="0"/>
                            </a:rPr>
                            <m:t>𝐴</m:t>
                          </m:r>
                        </m:e>
                        <m:e>
                          <m:r>
                            <a:rPr lang="es-ES" sz="3200" i="1">
                              <a:solidFill>
                                <a:schemeClr val="tx1"/>
                              </a:solidFill>
                              <a:latin typeface="Cambria Math" charset="0"/>
                              <a:ea typeface="Cambria Math" charset="0"/>
                              <a:cs typeface="Cambria Math" charset="0"/>
                            </a:rPr>
                            <m:t>𝐵</m:t>
                          </m:r>
                        </m:e>
                      </m:d>
                      <m:r>
                        <a:rPr lang="es-ES" sz="3200" i="1">
                          <a:solidFill>
                            <a:schemeClr val="tx1"/>
                          </a:solidFill>
                          <a:latin typeface="Cambria Math" charset="0"/>
                          <a:ea typeface="Cambria Math" charset="0"/>
                          <a:cs typeface="Cambria Math" charset="0"/>
                        </a:rPr>
                        <m:t>𝑝</m:t>
                      </m:r>
                      <m:r>
                        <a:rPr lang="es-ES" sz="3200" i="1">
                          <a:solidFill>
                            <a:schemeClr val="tx1"/>
                          </a:solidFill>
                          <a:latin typeface="Cambria Math" charset="0"/>
                          <a:ea typeface="Cambria Math" charset="0"/>
                          <a:cs typeface="Cambria Math" charset="0"/>
                        </a:rPr>
                        <m:t>(</m:t>
                      </m:r>
                      <m:r>
                        <a:rPr lang="es-ES" sz="3200" i="1">
                          <a:solidFill>
                            <a:schemeClr val="tx1"/>
                          </a:solidFill>
                          <a:latin typeface="Cambria Math" charset="0"/>
                          <a:ea typeface="Cambria Math" charset="0"/>
                          <a:cs typeface="Cambria Math" charset="0"/>
                        </a:rPr>
                        <m:t>𝐵</m:t>
                      </m:r>
                      <m:r>
                        <a:rPr lang="es-ES" sz="3200" i="1">
                          <a:solidFill>
                            <a:schemeClr val="tx1"/>
                          </a:solidFill>
                          <a:latin typeface="Cambria Math" charset="0"/>
                          <a:ea typeface="Cambria Math" charset="0"/>
                          <a:cs typeface="Cambria Math" charset="0"/>
                        </a:rPr>
                        <m:t>)</m:t>
                      </m:r>
                    </m:oMath>
                  </m:oMathPara>
                </a14:m>
                <a:endParaRPr lang="en-US" sz="3200" dirty="0">
                  <a:solidFill>
                    <a:schemeClr val="tx1"/>
                  </a:solidFill>
                </a:endParaRPr>
              </a:p>
            </p:txBody>
          </p:sp>
        </mc:Choice>
        <mc:Fallback xmlns="">
          <p:sp>
            <p:nvSpPr>
              <p:cNvPr id="129" name="Rounded Rectangle 128"/>
              <p:cNvSpPr>
                <a:spLocks noRot="1" noChangeAspect="1" noMove="1" noResize="1" noEditPoints="1" noAdjustHandles="1" noChangeArrowheads="1" noChangeShapeType="1" noTextEdit="1"/>
              </p:cNvSpPr>
              <p:nvPr/>
            </p:nvSpPr>
            <p:spPr>
              <a:xfrm>
                <a:off x="16543444" y="16475770"/>
                <a:ext cx="4520971" cy="1972239"/>
              </a:xfrm>
              <a:prstGeom prst="roundRect">
                <a:avLst/>
              </a:prstGeom>
              <a:blipFill rotWithShape="0">
                <a:blip r:embed="rId12"/>
                <a:stretch>
                  <a:fillRect/>
                </a:stretch>
              </a:blipFill>
              <a:ln w="63500">
                <a:solidFill>
                  <a:schemeClr val="accent5">
                    <a:lumMod val="75000"/>
                  </a:schemeClr>
                </a:solidFill>
              </a:ln>
            </p:spPr>
            <p:txBody>
              <a:bodyPr/>
              <a:lstStyle/>
              <a:p>
                <a:r>
                  <a:rPr lang="en-US">
                    <a:noFill/>
                  </a:rPr>
                  <a:t> </a:t>
                </a:r>
              </a:p>
            </p:txBody>
          </p:sp>
        </mc:Fallback>
      </mc:AlternateContent>
      <p:sp>
        <p:nvSpPr>
          <p:cNvPr id="130" name="Rounded Rectangle 129"/>
          <p:cNvSpPr/>
          <p:nvPr/>
        </p:nvSpPr>
        <p:spPr>
          <a:xfrm>
            <a:off x="17409349" y="20029068"/>
            <a:ext cx="3019036" cy="1245514"/>
          </a:xfrm>
          <a:prstGeom prst="roundRect">
            <a:avLst/>
          </a:prstGeom>
          <a:noFill/>
          <a:ln w="635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solidFill>
                  <a:schemeClr val="tx1"/>
                </a:solidFill>
                <a:latin typeface="Arial" charset="0"/>
                <a:ea typeface="Arial" charset="0"/>
                <a:cs typeface="Arial" charset="0"/>
              </a:rPr>
              <a:t>Posterior</a:t>
            </a:r>
            <a:endParaRPr lang="en-US" sz="3600" dirty="0" smtClean="0">
              <a:solidFill>
                <a:schemeClr val="tx1"/>
              </a:solidFill>
              <a:latin typeface="Arial" charset="0"/>
              <a:ea typeface="Arial" charset="0"/>
              <a:cs typeface="Arial" charset="0"/>
            </a:endParaRPr>
          </a:p>
        </p:txBody>
      </p:sp>
      <p:sp>
        <p:nvSpPr>
          <p:cNvPr id="131" name="TextBox 130"/>
          <p:cNvSpPr txBox="1"/>
          <p:nvPr/>
        </p:nvSpPr>
        <p:spPr>
          <a:xfrm>
            <a:off x="31446713" y="22822325"/>
            <a:ext cx="11991063" cy="2554545"/>
          </a:xfrm>
          <a:prstGeom prst="rect">
            <a:avLst/>
          </a:prstGeom>
          <a:noFill/>
        </p:spPr>
        <p:txBody>
          <a:bodyPr wrap="square" rtlCol="0">
            <a:spAutoFit/>
          </a:bodyPr>
          <a:lstStyle/>
          <a:p>
            <a:pPr marL="571500" indent="-571500">
              <a:buFont typeface="Arial" charset="0"/>
              <a:buChar char="•"/>
            </a:pPr>
            <a:r>
              <a:rPr lang="en-US" sz="3200" dirty="0" smtClean="0"/>
              <a:t>Using Gaussian process regressions is an effective method for building objective surrogates under uncertainty.</a:t>
            </a:r>
          </a:p>
          <a:p>
            <a:pPr marL="571500" indent="-571500" algn="just">
              <a:buFont typeface="Arial" charset="0"/>
              <a:buChar char="•"/>
            </a:pPr>
            <a:r>
              <a:rPr lang="en-US" sz="3200" dirty="0"/>
              <a:t>This </a:t>
            </a:r>
            <a:r>
              <a:rPr lang="en-US" sz="3200" dirty="0" smtClean="0"/>
              <a:t>BGO formulation </a:t>
            </a:r>
            <a:r>
              <a:rPr lang="en-US" sz="3200" dirty="0"/>
              <a:t>is useful for anyone (experimental or computational scientists) who need to optimize an expensive black box process with multiple objectives </a:t>
            </a:r>
            <a:r>
              <a:rPr lang="en-US" sz="3200" dirty="0" smtClean="0"/>
              <a:t>under a finite budget.</a:t>
            </a:r>
            <a:endParaRPr lang="en-US" sz="3200" dirty="0"/>
          </a:p>
        </p:txBody>
      </p:sp>
      <p:pic>
        <p:nvPicPr>
          <p:cNvPr id="132" name="Picture 13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471615" y="24073819"/>
            <a:ext cx="4695930" cy="5150872"/>
          </a:xfrm>
          <a:prstGeom prst="rect">
            <a:avLst/>
          </a:prstGeom>
        </p:spPr>
      </p:pic>
      <p:pic>
        <p:nvPicPr>
          <p:cNvPr id="133" name="Picture 13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589110" y="24099598"/>
            <a:ext cx="4619827" cy="5099315"/>
          </a:xfrm>
          <a:prstGeom prst="rect">
            <a:avLst/>
          </a:prstGeom>
        </p:spPr>
      </p:pic>
      <p:sp>
        <p:nvSpPr>
          <p:cNvPr id="134" name="TextBox 133"/>
          <p:cNvSpPr txBox="1"/>
          <p:nvPr/>
        </p:nvSpPr>
        <p:spPr>
          <a:xfrm>
            <a:off x="15247677" y="29520292"/>
            <a:ext cx="10824027" cy="1077218"/>
          </a:xfrm>
          <a:prstGeom prst="rect">
            <a:avLst/>
          </a:prstGeom>
          <a:noFill/>
        </p:spPr>
        <p:txBody>
          <a:bodyPr wrap="square" rtlCol="0">
            <a:spAutoFit/>
          </a:bodyPr>
          <a:lstStyle/>
          <a:p>
            <a:r>
              <a:rPr lang="en-US" sz="3200" b="1" i="1" dirty="0" smtClean="0">
                <a:latin typeface="Arial" charset="0"/>
                <a:ea typeface="Arial" charset="0"/>
                <a:cs typeface="Arial" charset="0"/>
              </a:rPr>
              <a:t>SMOOT (Stochastic Multi-Objective Optimization Tool):</a:t>
            </a:r>
          </a:p>
          <a:p>
            <a:pPr algn="ctr"/>
            <a:r>
              <a:rPr lang="en-US" sz="3200" b="1" u="sng" dirty="0">
                <a:solidFill>
                  <a:schemeClr val="accent1">
                    <a:lumMod val="75000"/>
                  </a:schemeClr>
                </a:solidFill>
                <a:latin typeface="Arial" charset="0"/>
                <a:ea typeface="Arial" charset="0"/>
                <a:cs typeface="Arial" charset="0"/>
              </a:rPr>
              <a:t>https://</a:t>
            </a:r>
            <a:r>
              <a:rPr lang="en-US" sz="3200" b="1" u="sng" dirty="0" err="1">
                <a:solidFill>
                  <a:schemeClr val="accent1">
                    <a:lumMod val="75000"/>
                  </a:schemeClr>
                </a:solidFill>
                <a:latin typeface="Arial" charset="0"/>
                <a:ea typeface="Arial" charset="0"/>
                <a:cs typeface="Arial" charset="0"/>
              </a:rPr>
              <a:t>nanohub.org</a:t>
            </a:r>
            <a:r>
              <a:rPr lang="en-US" sz="3200" b="1" u="sng" dirty="0">
                <a:solidFill>
                  <a:schemeClr val="accent1">
                    <a:lumMod val="75000"/>
                  </a:schemeClr>
                </a:solidFill>
                <a:latin typeface="Arial" charset="0"/>
                <a:ea typeface="Arial" charset="0"/>
                <a:cs typeface="Arial" charset="0"/>
              </a:rPr>
              <a:t>/tools/smoot/</a:t>
            </a:r>
          </a:p>
        </p:txBody>
      </p:sp>
      <mc:AlternateContent xmlns:mc="http://schemas.openxmlformats.org/markup-compatibility/2006" xmlns:a14="http://schemas.microsoft.com/office/drawing/2010/main">
        <mc:Choice Requires="a14">
          <p:sp>
            <p:nvSpPr>
              <p:cNvPr id="135" name="TextBox 134"/>
              <p:cNvSpPr txBox="1"/>
              <p:nvPr/>
            </p:nvSpPr>
            <p:spPr>
              <a:xfrm>
                <a:off x="31888874" y="6188774"/>
                <a:ext cx="11530766" cy="4146456"/>
              </a:xfrm>
              <a:prstGeom prst="rect">
                <a:avLst/>
              </a:prstGeom>
              <a:noFill/>
            </p:spPr>
            <p:txBody>
              <a:bodyPr wrap="square" rtlCol="0">
                <a:spAutoFit/>
              </a:bodyPr>
              <a:lstStyle/>
              <a:p>
                <a:r>
                  <a:rPr lang="en-US" sz="3200" dirty="0" smtClean="0"/>
                  <a:t>A synthetic 2-dimensional problem was tested[3]:</a:t>
                </a:r>
              </a:p>
              <a:p>
                <a:pPr/>
                <a14:m>
                  <m:oMathPara xmlns:m="http://schemas.openxmlformats.org/officeDocument/2006/math">
                    <m:oMathParaPr>
                      <m:jc m:val="centerGroup"/>
                    </m:oMathParaPr>
                    <m:oMath xmlns:m="http://schemas.openxmlformats.org/officeDocument/2006/math">
                      <m:sSub>
                        <m:sSubPr>
                          <m:ctrlPr>
                            <a:rPr lang="es-ES" sz="2800" b="0" i="1" smtClean="0">
                              <a:latin typeface="Cambria Math" charset="0"/>
                            </a:rPr>
                          </m:ctrlPr>
                        </m:sSubPr>
                        <m:e>
                          <m:r>
                            <a:rPr lang="es-ES" sz="2800" b="0" i="1" smtClean="0">
                              <a:latin typeface="Cambria Math" charset="0"/>
                            </a:rPr>
                            <m:t>𝑓</m:t>
                          </m:r>
                        </m:e>
                        <m:sub>
                          <m:r>
                            <a:rPr lang="es-ES" sz="2800" b="0" i="1" smtClean="0">
                              <a:latin typeface="Cambria Math" charset="0"/>
                            </a:rPr>
                            <m:t>1</m:t>
                          </m:r>
                        </m:sub>
                      </m:sSub>
                      <m:d>
                        <m:dPr>
                          <m:ctrlPr>
                            <a:rPr lang="es-ES" sz="2800" b="0" i="1" smtClean="0">
                              <a:latin typeface="Cambria Math" charset="0"/>
                            </a:rPr>
                          </m:ctrlPr>
                        </m:dPr>
                        <m:e>
                          <m:acc>
                            <m:accPr>
                              <m:chr m:val="⃗"/>
                              <m:ctrlPr>
                                <a:rPr lang="es-ES" sz="2800" b="0" i="1" smtClean="0">
                                  <a:latin typeface="Cambria Math" charset="0"/>
                                </a:rPr>
                              </m:ctrlPr>
                            </m:accPr>
                            <m:e>
                              <m:r>
                                <a:rPr lang="es-ES" sz="2800" b="0" i="1" smtClean="0">
                                  <a:latin typeface="Cambria Math" charset="0"/>
                                </a:rPr>
                                <m:t>𝑥</m:t>
                              </m:r>
                            </m:e>
                          </m:acc>
                        </m:e>
                      </m:d>
                      <m:r>
                        <a:rPr lang="es-ES" sz="2800" b="0" i="1" smtClean="0">
                          <a:latin typeface="Cambria Math" charset="0"/>
                        </a:rPr>
                        <m:t>=</m:t>
                      </m:r>
                      <m:sSup>
                        <m:sSupPr>
                          <m:ctrlPr>
                            <a:rPr lang="es-ES" sz="2800" b="0" i="1" smtClean="0">
                              <a:latin typeface="Cambria Math" charset="0"/>
                            </a:rPr>
                          </m:ctrlPr>
                        </m:sSupPr>
                        <m:e>
                          <m:d>
                            <m:dPr>
                              <m:ctrlPr>
                                <a:rPr lang="is-IS" sz="2800" b="0" i="1" smtClean="0">
                                  <a:latin typeface="Cambria Math" charset="0"/>
                                </a:rPr>
                              </m:ctrlPr>
                            </m:dPr>
                            <m:e>
                              <m:sSub>
                                <m:sSubPr>
                                  <m:ctrlPr>
                                    <a:rPr lang="es-ES" sz="2800" b="0" i="1" smtClean="0">
                                      <a:latin typeface="Cambria Math" charset="0"/>
                                    </a:rPr>
                                  </m:ctrlPr>
                                </m:sSubPr>
                                <m:e>
                                  <m:r>
                                    <a:rPr lang="es-ES" sz="2800" b="0" i="1" smtClean="0">
                                      <a:latin typeface="Cambria Math" charset="0"/>
                                    </a:rPr>
                                    <m:t>𝑏</m:t>
                                  </m:r>
                                </m:e>
                                <m:sub>
                                  <m:r>
                                    <a:rPr lang="es-ES" sz="2800" b="0" i="1" smtClean="0">
                                      <a:latin typeface="Cambria Math" charset="0"/>
                                    </a:rPr>
                                    <m:t>2</m:t>
                                  </m:r>
                                </m:sub>
                              </m:sSub>
                              <m:r>
                                <a:rPr lang="es-ES" sz="2800" b="0" i="1" smtClean="0">
                                  <a:latin typeface="Cambria Math" charset="0"/>
                                </a:rPr>
                                <m:t>−</m:t>
                              </m:r>
                              <m:f>
                                <m:fPr>
                                  <m:ctrlPr>
                                    <a:rPr lang="es-ES" sz="2800" b="0" i="1" smtClean="0">
                                      <a:latin typeface="Cambria Math" charset="0"/>
                                    </a:rPr>
                                  </m:ctrlPr>
                                </m:fPr>
                                <m:num>
                                  <m:r>
                                    <a:rPr lang="es-ES" sz="2800" b="0" i="1" smtClean="0">
                                      <a:latin typeface="Cambria Math" charset="0"/>
                                    </a:rPr>
                                    <m:t>5.1</m:t>
                                  </m:r>
                                </m:num>
                                <m:den>
                                  <m:r>
                                    <a:rPr lang="es-ES" sz="2800" b="0" i="1" smtClean="0">
                                      <a:latin typeface="Cambria Math" charset="0"/>
                                    </a:rPr>
                                    <m:t>4</m:t>
                                  </m:r>
                                  <m:sSup>
                                    <m:sSupPr>
                                      <m:ctrlPr>
                                        <a:rPr lang="es-ES" sz="2800" b="0" i="1" smtClean="0">
                                          <a:latin typeface="Cambria Math" charset="0"/>
                                        </a:rPr>
                                      </m:ctrlPr>
                                    </m:sSupPr>
                                    <m:e>
                                      <m:r>
                                        <a:rPr lang="es-ES" sz="2800" b="0" i="1" smtClean="0">
                                          <a:latin typeface="Cambria Math" charset="0"/>
                                        </a:rPr>
                                        <m:t>𝜋</m:t>
                                      </m:r>
                                    </m:e>
                                    <m:sup>
                                      <m:r>
                                        <a:rPr lang="es-ES" sz="2800" b="0" i="1" smtClean="0">
                                          <a:latin typeface="Cambria Math" charset="0"/>
                                        </a:rPr>
                                        <m:t>2</m:t>
                                      </m:r>
                                    </m:sup>
                                  </m:sSup>
                                </m:den>
                              </m:f>
                              <m:sSubSup>
                                <m:sSubSupPr>
                                  <m:ctrlPr>
                                    <a:rPr lang="es-ES" sz="2800" b="0" i="1" smtClean="0">
                                      <a:latin typeface="Cambria Math" charset="0"/>
                                    </a:rPr>
                                  </m:ctrlPr>
                                </m:sSubSupPr>
                                <m:e>
                                  <m:r>
                                    <a:rPr lang="es-ES" sz="2800" b="0" i="1" smtClean="0">
                                      <a:latin typeface="Cambria Math" charset="0"/>
                                    </a:rPr>
                                    <m:t>𝑏</m:t>
                                  </m:r>
                                </m:e>
                                <m:sub>
                                  <m:r>
                                    <a:rPr lang="es-ES" sz="2800" b="0" i="1" smtClean="0">
                                      <a:latin typeface="Cambria Math" charset="0"/>
                                    </a:rPr>
                                    <m:t>1</m:t>
                                  </m:r>
                                </m:sub>
                                <m:sup>
                                  <m:r>
                                    <a:rPr lang="es-ES" sz="2800" b="0" i="1" smtClean="0">
                                      <a:latin typeface="Cambria Math" charset="0"/>
                                    </a:rPr>
                                    <m:t>2</m:t>
                                  </m:r>
                                </m:sup>
                              </m:sSubSup>
                              <m:r>
                                <a:rPr lang="es-ES" sz="2800" b="0" i="1" smtClean="0">
                                  <a:latin typeface="Cambria Math" charset="0"/>
                                </a:rPr>
                                <m:t>+</m:t>
                              </m:r>
                              <m:f>
                                <m:fPr>
                                  <m:ctrlPr>
                                    <a:rPr lang="es-ES" sz="2800" b="0" i="1" smtClean="0">
                                      <a:latin typeface="Cambria Math" charset="0"/>
                                    </a:rPr>
                                  </m:ctrlPr>
                                </m:fPr>
                                <m:num>
                                  <m:r>
                                    <a:rPr lang="es-ES" sz="2800" b="0" i="1" smtClean="0">
                                      <a:latin typeface="Cambria Math" charset="0"/>
                                    </a:rPr>
                                    <m:t>5</m:t>
                                  </m:r>
                                </m:num>
                                <m:den>
                                  <m:r>
                                    <a:rPr lang="es-ES" sz="2800" b="0" i="1" smtClean="0">
                                      <a:latin typeface="Cambria Math" charset="0"/>
                                    </a:rPr>
                                    <m:t>𝜋</m:t>
                                  </m:r>
                                </m:den>
                              </m:f>
                              <m:sSub>
                                <m:sSubPr>
                                  <m:ctrlPr>
                                    <a:rPr lang="es-ES" sz="2800" b="0" i="1" smtClean="0">
                                      <a:latin typeface="Cambria Math" charset="0"/>
                                    </a:rPr>
                                  </m:ctrlPr>
                                </m:sSubPr>
                                <m:e>
                                  <m:r>
                                    <a:rPr lang="es-ES" sz="2800" b="0" i="1" smtClean="0">
                                      <a:latin typeface="Cambria Math" charset="0"/>
                                    </a:rPr>
                                    <m:t>𝑏</m:t>
                                  </m:r>
                                </m:e>
                                <m:sub>
                                  <m:r>
                                    <a:rPr lang="es-ES" sz="2800" b="0" i="1" smtClean="0">
                                      <a:latin typeface="Cambria Math" charset="0"/>
                                    </a:rPr>
                                    <m:t>1</m:t>
                                  </m:r>
                                </m:sub>
                              </m:sSub>
                              <m:r>
                                <a:rPr lang="es-ES" sz="2800" b="0" i="1" smtClean="0">
                                  <a:latin typeface="Cambria Math" charset="0"/>
                                </a:rPr>
                                <m:t>−6</m:t>
                              </m:r>
                            </m:e>
                          </m:d>
                        </m:e>
                        <m:sup>
                          <m:r>
                            <a:rPr lang="es-ES" sz="2800" b="0" i="1" smtClean="0">
                              <a:latin typeface="Cambria Math" charset="0"/>
                            </a:rPr>
                            <m:t>2</m:t>
                          </m:r>
                        </m:sup>
                      </m:sSup>
                      <m:r>
                        <a:rPr lang="es-ES" sz="2800" b="0" i="1" smtClean="0">
                          <a:latin typeface="Cambria Math" charset="0"/>
                        </a:rPr>
                        <m:t>+10</m:t>
                      </m:r>
                      <m:d>
                        <m:dPr>
                          <m:begChr m:val="["/>
                          <m:endChr m:val="]"/>
                          <m:ctrlPr>
                            <a:rPr lang="pt-BR" sz="2800" b="0" i="1" smtClean="0">
                              <a:latin typeface="Cambria Math" charset="0"/>
                            </a:rPr>
                          </m:ctrlPr>
                        </m:dPr>
                        <m:e>
                          <m:d>
                            <m:dPr>
                              <m:ctrlPr>
                                <a:rPr lang="is-IS" sz="2800" b="0" i="1" smtClean="0">
                                  <a:latin typeface="Cambria Math" charset="0"/>
                                </a:rPr>
                              </m:ctrlPr>
                            </m:dPr>
                            <m:e>
                              <m:r>
                                <a:rPr lang="es-ES" sz="2800" b="0" i="1" smtClean="0">
                                  <a:latin typeface="Cambria Math" charset="0"/>
                                </a:rPr>
                                <m:t>1−</m:t>
                              </m:r>
                              <m:f>
                                <m:fPr>
                                  <m:ctrlPr>
                                    <a:rPr lang="es-ES" sz="2800" b="0" i="1" smtClean="0">
                                      <a:latin typeface="Cambria Math" charset="0"/>
                                    </a:rPr>
                                  </m:ctrlPr>
                                </m:fPr>
                                <m:num>
                                  <m:r>
                                    <a:rPr lang="es-ES" sz="2800" b="0" i="1" smtClean="0">
                                      <a:latin typeface="Cambria Math" charset="0"/>
                                    </a:rPr>
                                    <m:t>1</m:t>
                                  </m:r>
                                </m:num>
                                <m:den>
                                  <m:r>
                                    <a:rPr lang="es-ES" sz="2800" b="0" i="1" smtClean="0">
                                      <a:latin typeface="Cambria Math" charset="0"/>
                                    </a:rPr>
                                    <m:t>8</m:t>
                                  </m:r>
                                  <m:r>
                                    <a:rPr lang="es-ES" sz="2800" b="0" i="1" smtClean="0">
                                      <a:latin typeface="Cambria Math" charset="0"/>
                                    </a:rPr>
                                    <m:t>𝜋</m:t>
                                  </m:r>
                                </m:den>
                              </m:f>
                            </m:e>
                          </m:d>
                          <m:func>
                            <m:funcPr>
                              <m:ctrlPr>
                                <a:rPr lang="es-ES" sz="2800" b="0" i="1" smtClean="0">
                                  <a:latin typeface="Cambria Math" charset="0"/>
                                </a:rPr>
                              </m:ctrlPr>
                            </m:funcPr>
                            <m:fName>
                              <m:r>
                                <m:rPr>
                                  <m:sty m:val="p"/>
                                </m:rPr>
                                <a:rPr lang="es-ES" sz="2800" b="0" i="0" smtClean="0">
                                  <a:latin typeface="Cambria Math" charset="0"/>
                                </a:rPr>
                                <m:t>cos</m:t>
                              </m:r>
                            </m:fName>
                            <m:e>
                              <m:d>
                                <m:dPr>
                                  <m:ctrlPr>
                                    <a:rPr lang="es-ES" sz="2800" b="0" i="1" smtClean="0">
                                      <a:latin typeface="Cambria Math" charset="0"/>
                                    </a:rPr>
                                  </m:ctrlPr>
                                </m:dPr>
                                <m:e>
                                  <m:sSub>
                                    <m:sSubPr>
                                      <m:ctrlPr>
                                        <a:rPr lang="es-ES" sz="2800" b="0" i="1" smtClean="0">
                                          <a:latin typeface="Cambria Math" charset="0"/>
                                        </a:rPr>
                                      </m:ctrlPr>
                                    </m:sSubPr>
                                    <m:e>
                                      <m:r>
                                        <a:rPr lang="es-ES" sz="2800" b="0" i="1" smtClean="0">
                                          <a:latin typeface="Cambria Math" charset="0"/>
                                        </a:rPr>
                                        <m:t>𝑏</m:t>
                                      </m:r>
                                    </m:e>
                                    <m:sub>
                                      <m:r>
                                        <a:rPr lang="es-ES" sz="2800" b="0" i="1" smtClean="0">
                                          <a:latin typeface="Cambria Math" charset="0"/>
                                        </a:rPr>
                                        <m:t>1</m:t>
                                      </m:r>
                                    </m:sub>
                                  </m:sSub>
                                </m:e>
                              </m:d>
                            </m:e>
                          </m:func>
                          <m:r>
                            <a:rPr lang="es-ES" sz="2800" b="0" i="1" smtClean="0">
                              <a:latin typeface="Cambria Math" charset="0"/>
                            </a:rPr>
                            <m:t>+1</m:t>
                          </m:r>
                        </m:e>
                      </m:d>
                    </m:oMath>
                  </m:oMathPara>
                </a14:m>
                <a:endParaRPr lang="en-US" sz="2800" dirty="0" smtClean="0"/>
              </a:p>
              <a:p>
                <a:endParaRPr lang="en-US" sz="2800" dirty="0" smtClean="0"/>
              </a:p>
              <a:p>
                <a:pPr/>
                <a14:m>
                  <m:oMathPara xmlns:m="http://schemas.openxmlformats.org/officeDocument/2006/math">
                    <m:oMathParaPr>
                      <m:jc m:val="centerGroup"/>
                    </m:oMathParaPr>
                    <m:oMath xmlns:m="http://schemas.openxmlformats.org/officeDocument/2006/math">
                      <m:sSub>
                        <m:sSubPr>
                          <m:ctrlPr>
                            <a:rPr lang="es-ES" sz="2800" i="1">
                              <a:latin typeface="Cambria Math" charset="0"/>
                            </a:rPr>
                          </m:ctrlPr>
                        </m:sSubPr>
                        <m:e>
                          <m:r>
                            <a:rPr lang="es-ES" sz="2800" i="1">
                              <a:latin typeface="Cambria Math" charset="0"/>
                            </a:rPr>
                            <m:t>𝑓</m:t>
                          </m:r>
                        </m:e>
                        <m:sub>
                          <m:r>
                            <a:rPr lang="es-ES" sz="2800" b="0" i="1" smtClean="0">
                              <a:latin typeface="Cambria Math" charset="0"/>
                            </a:rPr>
                            <m:t>2</m:t>
                          </m:r>
                        </m:sub>
                      </m:sSub>
                      <m:d>
                        <m:dPr>
                          <m:ctrlPr>
                            <a:rPr lang="es-ES" sz="2800" i="1">
                              <a:latin typeface="Cambria Math" charset="0"/>
                            </a:rPr>
                          </m:ctrlPr>
                        </m:dPr>
                        <m:e>
                          <m:acc>
                            <m:accPr>
                              <m:chr m:val="⃗"/>
                              <m:ctrlPr>
                                <a:rPr lang="es-ES" sz="2800" i="1">
                                  <a:latin typeface="Cambria Math" charset="0"/>
                                </a:rPr>
                              </m:ctrlPr>
                            </m:accPr>
                            <m:e>
                              <m:r>
                                <a:rPr lang="es-ES" sz="2800" i="1">
                                  <a:latin typeface="Cambria Math" charset="0"/>
                                </a:rPr>
                                <m:t>𝑥</m:t>
                              </m:r>
                            </m:e>
                          </m:acc>
                        </m:e>
                      </m:d>
                      <m:r>
                        <a:rPr lang="es-ES" sz="2800" b="0" i="1" smtClean="0">
                          <a:latin typeface="Cambria Math" charset="0"/>
                        </a:rPr>
                        <m:t>=−</m:t>
                      </m:r>
                      <m:rad>
                        <m:radPr>
                          <m:degHide m:val="on"/>
                          <m:ctrlPr>
                            <a:rPr lang="es-ES" sz="2800" b="0" i="1" smtClean="0">
                              <a:latin typeface="Cambria Math" charset="0"/>
                            </a:rPr>
                          </m:ctrlPr>
                        </m:radPr>
                        <m:deg/>
                        <m:e>
                          <m:d>
                            <m:dPr>
                              <m:ctrlPr>
                                <a:rPr lang="es-ES" sz="2800" b="0" i="1" smtClean="0">
                                  <a:latin typeface="Cambria Math" charset="0"/>
                                </a:rPr>
                              </m:ctrlPr>
                            </m:dPr>
                            <m:e>
                              <m:r>
                                <a:rPr lang="es-ES" sz="2800" b="0" i="1" smtClean="0">
                                  <a:latin typeface="Cambria Math" charset="0"/>
                                </a:rPr>
                                <m:t>10.5−</m:t>
                              </m:r>
                              <m:sSub>
                                <m:sSubPr>
                                  <m:ctrlPr>
                                    <a:rPr lang="es-ES" sz="2800" b="0" i="1" smtClean="0">
                                      <a:latin typeface="Cambria Math" charset="0"/>
                                    </a:rPr>
                                  </m:ctrlPr>
                                </m:sSubPr>
                                <m:e>
                                  <m:r>
                                    <a:rPr lang="es-ES" sz="2800" b="0" i="1" smtClean="0">
                                      <a:latin typeface="Cambria Math" charset="0"/>
                                    </a:rPr>
                                    <m:t>𝑏</m:t>
                                  </m:r>
                                </m:e>
                                <m:sub>
                                  <m:r>
                                    <a:rPr lang="es-ES" sz="2800" b="0" i="1" smtClean="0">
                                      <a:latin typeface="Cambria Math" charset="0"/>
                                    </a:rPr>
                                    <m:t>1</m:t>
                                  </m:r>
                                </m:sub>
                              </m:sSub>
                            </m:e>
                          </m:d>
                          <m:d>
                            <m:dPr>
                              <m:ctrlPr>
                                <a:rPr lang="es-ES" sz="2800" b="0" i="1" smtClean="0">
                                  <a:latin typeface="Cambria Math" charset="0"/>
                                </a:rPr>
                              </m:ctrlPr>
                            </m:dPr>
                            <m:e>
                              <m:sSub>
                                <m:sSubPr>
                                  <m:ctrlPr>
                                    <a:rPr lang="es-ES" sz="2800" b="0" i="1" smtClean="0">
                                      <a:latin typeface="Cambria Math" charset="0"/>
                                    </a:rPr>
                                  </m:ctrlPr>
                                </m:sSubPr>
                                <m:e>
                                  <m:r>
                                    <a:rPr lang="es-ES" sz="2800" b="0" i="1" smtClean="0">
                                      <a:latin typeface="Cambria Math" charset="0"/>
                                    </a:rPr>
                                    <m:t>𝑏</m:t>
                                  </m:r>
                                </m:e>
                                <m:sub>
                                  <m:r>
                                    <a:rPr lang="es-ES" sz="2800" b="0" i="1" smtClean="0">
                                      <a:latin typeface="Cambria Math" charset="0"/>
                                    </a:rPr>
                                    <m:t>1</m:t>
                                  </m:r>
                                </m:sub>
                              </m:sSub>
                              <m:r>
                                <a:rPr lang="es-ES" sz="2800" b="0" i="1" smtClean="0">
                                  <a:latin typeface="Cambria Math" charset="0"/>
                                </a:rPr>
                                <m:t>+5.5</m:t>
                              </m:r>
                            </m:e>
                          </m:d>
                          <m:d>
                            <m:dPr>
                              <m:ctrlPr>
                                <a:rPr lang="es-ES" sz="2800" b="0" i="1" smtClean="0">
                                  <a:latin typeface="Cambria Math" charset="0"/>
                                </a:rPr>
                              </m:ctrlPr>
                            </m:dPr>
                            <m:e>
                              <m:sSub>
                                <m:sSubPr>
                                  <m:ctrlPr>
                                    <a:rPr lang="es-ES" sz="2800" b="0" i="1" smtClean="0">
                                      <a:latin typeface="Cambria Math" charset="0"/>
                                    </a:rPr>
                                  </m:ctrlPr>
                                </m:sSubPr>
                                <m:e>
                                  <m:r>
                                    <a:rPr lang="es-ES" sz="2800" b="0" i="1" smtClean="0">
                                      <a:latin typeface="Cambria Math" charset="0"/>
                                    </a:rPr>
                                    <m:t>𝑏</m:t>
                                  </m:r>
                                </m:e>
                                <m:sub>
                                  <m:r>
                                    <a:rPr lang="es-ES" sz="2800" b="0" i="1" smtClean="0">
                                      <a:latin typeface="Cambria Math" charset="0"/>
                                    </a:rPr>
                                    <m:t>2</m:t>
                                  </m:r>
                                </m:sub>
                              </m:sSub>
                              <m:r>
                                <a:rPr lang="es-ES" sz="2800" b="0" i="1" smtClean="0">
                                  <a:latin typeface="Cambria Math" charset="0"/>
                                </a:rPr>
                                <m:t>+0.5</m:t>
                              </m:r>
                            </m:e>
                          </m:d>
                        </m:e>
                      </m:rad>
                      <m:r>
                        <a:rPr lang="es-ES" sz="2800" b="0" i="1" smtClean="0">
                          <a:latin typeface="Cambria Math" charset="0"/>
                        </a:rPr>
                        <m:t>−</m:t>
                      </m:r>
                      <m:f>
                        <m:fPr>
                          <m:ctrlPr>
                            <a:rPr lang="es-ES" sz="2800" b="0" i="1" smtClean="0">
                              <a:latin typeface="Cambria Math" charset="0"/>
                            </a:rPr>
                          </m:ctrlPr>
                        </m:fPr>
                        <m:num>
                          <m:r>
                            <a:rPr lang="es-ES" sz="2800" b="0" i="1" smtClean="0">
                              <a:latin typeface="Cambria Math" charset="0"/>
                            </a:rPr>
                            <m:t>1</m:t>
                          </m:r>
                        </m:num>
                        <m:den>
                          <m:r>
                            <a:rPr lang="es-ES" sz="2800" b="0" i="1" smtClean="0">
                              <a:latin typeface="Cambria Math" charset="0"/>
                            </a:rPr>
                            <m:t>30</m:t>
                          </m:r>
                        </m:den>
                      </m:f>
                      <m:sSup>
                        <m:sSupPr>
                          <m:ctrlPr>
                            <a:rPr lang="es-ES" sz="2800" b="0" i="1" smtClean="0">
                              <a:latin typeface="Cambria Math" charset="0"/>
                            </a:rPr>
                          </m:ctrlPr>
                        </m:sSupPr>
                        <m:e>
                          <m:d>
                            <m:dPr>
                              <m:ctrlPr>
                                <a:rPr lang="is-IS" sz="2800" b="0" i="1" smtClean="0">
                                  <a:latin typeface="Cambria Math" charset="0"/>
                                </a:rPr>
                              </m:ctrlPr>
                            </m:dPr>
                            <m:e>
                              <m:sSub>
                                <m:sSubPr>
                                  <m:ctrlPr>
                                    <a:rPr lang="es-ES" sz="2800" b="0" i="1" smtClean="0">
                                      <a:latin typeface="Cambria Math" charset="0"/>
                                    </a:rPr>
                                  </m:ctrlPr>
                                </m:sSubPr>
                                <m:e>
                                  <m:r>
                                    <a:rPr lang="es-ES" sz="2800" b="0" i="1" smtClean="0">
                                      <a:latin typeface="Cambria Math" charset="0"/>
                                    </a:rPr>
                                    <m:t>𝑏</m:t>
                                  </m:r>
                                </m:e>
                                <m:sub>
                                  <m:r>
                                    <a:rPr lang="es-ES" sz="2800" b="0" i="1" smtClean="0">
                                      <a:latin typeface="Cambria Math" charset="0"/>
                                    </a:rPr>
                                    <m:t>2</m:t>
                                  </m:r>
                                </m:sub>
                              </m:sSub>
                              <m:r>
                                <a:rPr lang="es-ES" sz="2800" b="0" i="1" smtClean="0">
                                  <a:latin typeface="Cambria Math" charset="0"/>
                                </a:rPr>
                                <m:t>−</m:t>
                              </m:r>
                              <m:f>
                                <m:fPr>
                                  <m:ctrlPr>
                                    <a:rPr lang="es-ES" sz="2800" i="1">
                                      <a:latin typeface="Cambria Math" charset="0"/>
                                    </a:rPr>
                                  </m:ctrlPr>
                                </m:fPr>
                                <m:num>
                                  <m:r>
                                    <a:rPr lang="es-ES" sz="2800" i="1">
                                      <a:latin typeface="Cambria Math" charset="0"/>
                                    </a:rPr>
                                    <m:t>5.1</m:t>
                                  </m:r>
                                </m:num>
                                <m:den>
                                  <m:r>
                                    <a:rPr lang="es-ES" sz="2800" i="1">
                                      <a:latin typeface="Cambria Math" charset="0"/>
                                    </a:rPr>
                                    <m:t>4</m:t>
                                  </m:r>
                                  <m:sSup>
                                    <m:sSupPr>
                                      <m:ctrlPr>
                                        <a:rPr lang="es-ES" sz="2800" i="1">
                                          <a:latin typeface="Cambria Math" charset="0"/>
                                        </a:rPr>
                                      </m:ctrlPr>
                                    </m:sSupPr>
                                    <m:e>
                                      <m:r>
                                        <a:rPr lang="es-ES" sz="2800" i="1">
                                          <a:latin typeface="Cambria Math" charset="0"/>
                                        </a:rPr>
                                        <m:t>𝜋</m:t>
                                      </m:r>
                                    </m:e>
                                    <m:sup>
                                      <m:r>
                                        <a:rPr lang="es-ES" sz="2800" i="1">
                                          <a:latin typeface="Cambria Math" charset="0"/>
                                        </a:rPr>
                                        <m:t>2</m:t>
                                      </m:r>
                                    </m:sup>
                                  </m:sSup>
                                </m:den>
                              </m:f>
                              <m:sSubSup>
                                <m:sSubSupPr>
                                  <m:ctrlPr>
                                    <a:rPr lang="es-ES" sz="2800" i="1">
                                      <a:latin typeface="Cambria Math" charset="0"/>
                                    </a:rPr>
                                  </m:ctrlPr>
                                </m:sSubSupPr>
                                <m:e>
                                  <m:r>
                                    <a:rPr lang="es-ES" sz="2800" i="1">
                                      <a:latin typeface="Cambria Math" charset="0"/>
                                    </a:rPr>
                                    <m:t>𝑏</m:t>
                                  </m:r>
                                </m:e>
                                <m:sub>
                                  <m:r>
                                    <a:rPr lang="es-ES" sz="2800" i="1">
                                      <a:latin typeface="Cambria Math" charset="0"/>
                                    </a:rPr>
                                    <m:t>1</m:t>
                                  </m:r>
                                </m:sub>
                                <m:sup>
                                  <m:r>
                                    <a:rPr lang="es-ES" sz="2800" i="1">
                                      <a:latin typeface="Cambria Math" charset="0"/>
                                    </a:rPr>
                                    <m:t>2</m:t>
                                  </m:r>
                                </m:sup>
                              </m:sSubSup>
                              <m:r>
                                <a:rPr lang="es-ES" sz="2800" b="0" i="1" smtClean="0">
                                  <a:latin typeface="Cambria Math" charset="0"/>
                                </a:rPr>
                                <m:t>−6</m:t>
                              </m:r>
                            </m:e>
                          </m:d>
                        </m:e>
                        <m:sup>
                          <m:r>
                            <a:rPr lang="es-ES" sz="2800" b="0" i="1" smtClean="0">
                              <a:latin typeface="Cambria Math" charset="0"/>
                            </a:rPr>
                            <m:t>2</m:t>
                          </m:r>
                        </m:sup>
                      </m:sSup>
                      <m:r>
                        <a:rPr lang="es-ES" sz="2800" b="0" i="1" smtClean="0">
                          <a:latin typeface="Cambria Math" charset="0"/>
                        </a:rPr>
                        <m:t>−</m:t>
                      </m:r>
                      <m:f>
                        <m:fPr>
                          <m:ctrlPr>
                            <a:rPr lang="es-ES" sz="2800" b="0" i="1" smtClean="0">
                              <a:latin typeface="Cambria Math" charset="0"/>
                            </a:rPr>
                          </m:ctrlPr>
                        </m:fPr>
                        <m:num>
                          <m:r>
                            <a:rPr lang="es-ES" sz="2800" b="0" i="1" smtClean="0">
                              <a:latin typeface="Cambria Math" charset="0"/>
                            </a:rPr>
                            <m:t>1</m:t>
                          </m:r>
                        </m:num>
                        <m:den>
                          <m:r>
                            <a:rPr lang="es-ES" sz="2800" b="0" i="1" smtClean="0">
                              <a:latin typeface="Cambria Math" charset="0"/>
                            </a:rPr>
                            <m:t>3</m:t>
                          </m:r>
                        </m:den>
                      </m:f>
                      <m:d>
                        <m:dPr>
                          <m:begChr m:val="["/>
                          <m:endChr m:val="]"/>
                          <m:ctrlPr>
                            <a:rPr lang="pt-BR" sz="2800" i="1">
                              <a:latin typeface="Cambria Math" charset="0"/>
                            </a:rPr>
                          </m:ctrlPr>
                        </m:dPr>
                        <m:e>
                          <m:d>
                            <m:dPr>
                              <m:ctrlPr>
                                <a:rPr lang="is-IS" sz="2800" i="1">
                                  <a:latin typeface="Cambria Math" charset="0"/>
                                </a:rPr>
                              </m:ctrlPr>
                            </m:dPr>
                            <m:e>
                              <m:r>
                                <a:rPr lang="es-ES" sz="2800" i="1">
                                  <a:latin typeface="Cambria Math" charset="0"/>
                                </a:rPr>
                                <m:t>1−</m:t>
                              </m:r>
                              <m:f>
                                <m:fPr>
                                  <m:ctrlPr>
                                    <a:rPr lang="es-ES" sz="2800" i="1">
                                      <a:latin typeface="Cambria Math" charset="0"/>
                                    </a:rPr>
                                  </m:ctrlPr>
                                </m:fPr>
                                <m:num>
                                  <m:r>
                                    <a:rPr lang="es-ES" sz="2800" i="1">
                                      <a:latin typeface="Cambria Math" charset="0"/>
                                    </a:rPr>
                                    <m:t>1</m:t>
                                  </m:r>
                                </m:num>
                                <m:den>
                                  <m:r>
                                    <a:rPr lang="es-ES" sz="2800" i="1">
                                      <a:latin typeface="Cambria Math" charset="0"/>
                                    </a:rPr>
                                    <m:t>8</m:t>
                                  </m:r>
                                  <m:r>
                                    <a:rPr lang="es-ES" sz="2800" i="1">
                                      <a:latin typeface="Cambria Math" charset="0"/>
                                    </a:rPr>
                                    <m:t>𝜋</m:t>
                                  </m:r>
                                </m:den>
                              </m:f>
                            </m:e>
                          </m:d>
                          <m:func>
                            <m:funcPr>
                              <m:ctrlPr>
                                <a:rPr lang="es-ES" sz="2800" i="1">
                                  <a:latin typeface="Cambria Math" charset="0"/>
                                </a:rPr>
                              </m:ctrlPr>
                            </m:funcPr>
                            <m:fName>
                              <m:r>
                                <m:rPr>
                                  <m:sty m:val="p"/>
                                </m:rPr>
                                <a:rPr lang="es-ES" sz="2800">
                                  <a:latin typeface="Cambria Math" charset="0"/>
                                </a:rPr>
                                <m:t>cos</m:t>
                              </m:r>
                            </m:fName>
                            <m:e>
                              <m:d>
                                <m:dPr>
                                  <m:ctrlPr>
                                    <a:rPr lang="es-ES" sz="2800" i="1">
                                      <a:latin typeface="Cambria Math" charset="0"/>
                                    </a:rPr>
                                  </m:ctrlPr>
                                </m:dPr>
                                <m:e>
                                  <m:sSub>
                                    <m:sSubPr>
                                      <m:ctrlPr>
                                        <a:rPr lang="es-ES" sz="2800" i="1">
                                          <a:latin typeface="Cambria Math" charset="0"/>
                                        </a:rPr>
                                      </m:ctrlPr>
                                    </m:sSubPr>
                                    <m:e>
                                      <m:r>
                                        <a:rPr lang="es-ES" sz="2800" i="1">
                                          <a:latin typeface="Cambria Math" charset="0"/>
                                        </a:rPr>
                                        <m:t>𝑏</m:t>
                                      </m:r>
                                    </m:e>
                                    <m:sub>
                                      <m:r>
                                        <a:rPr lang="es-ES" sz="2800" i="1">
                                          <a:latin typeface="Cambria Math" charset="0"/>
                                        </a:rPr>
                                        <m:t>1</m:t>
                                      </m:r>
                                    </m:sub>
                                  </m:sSub>
                                </m:e>
                              </m:d>
                            </m:e>
                          </m:func>
                          <m:r>
                            <a:rPr lang="es-ES" sz="2800" i="1">
                              <a:latin typeface="Cambria Math" charset="0"/>
                            </a:rPr>
                            <m:t>+1</m:t>
                          </m:r>
                        </m:e>
                      </m:d>
                    </m:oMath>
                  </m:oMathPara>
                </a14:m>
                <a:endParaRPr lang="en-US" sz="2800" dirty="0"/>
              </a:p>
            </p:txBody>
          </p:sp>
        </mc:Choice>
        <mc:Fallback xmlns="">
          <p:sp>
            <p:nvSpPr>
              <p:cNvPr id="135" name="TextBox 134"/>
              <p:cNvSpPr txBox="1">
                <a:spLocks noRot="1" noChangeAspect="1" noMove="1" noResize="1" noEditPoints="1" noAdjustHandles="1" noChangeArrowheads="1" noChangeShapeType="1" noTextEdit="1"/>
              </p:cNvSpPr>
              <p:nvPr/>
            </p:nvSpPr>
            <p:spPr>
              <a:xfrm>
                <a:off x="31888874" y="6188774"/>
                <a:ext cx="11530766" cy="4146456"/>
              </a:xfrm>
              <a:prstGeom prst="rect">
                <a:avLst/>
              </a:prstGeom>
              <a:blipFill rotWithShape="0">
                <a:blip r:embed="rId15"/>
                <a:stretch>
                  <a:fillRect l="-1321" t="-1912"/>
                </a:stretch>
              </a:blipFill>
            </p:spPr>
            <p:txBody>
              <a:bodyPr/>
              <a:lstStyle/>
              <a:p>
                <a:r>
                  <a:rPr lang="en-US">
                    <a:noFill/>
                  </a:rPr>
                  <a:t> </a:t>
                </a:r>
              </a:p>
            </p:txBody>
          </p:sp>
        </mc:Fallback>
      </mc:AlternateContent>
      <p:pic>
        <p:nvPicPr>
          <p:cNvPr id="136" name="Picture 135"/>
          <p:cNvPicPr>
            <a:picLocks noChangeAspect="1"/>
          </p:cNvPicPr>
          <p:nvPr/>
        </p:nvPicPr>
        <p:blipFill>
          <a:blip r:embed="rId16"/>
          <a:stretch>
            <a:fillRect/>
          </a:stretch>
        </p:blipFill>
        <p:spPr>
          <a:xfrm>
            <a:off x="31737840" y="10599524"/>
            <a:ext cx="5193293" cy="4126563"/>
          </a:xfrm>
          <a:prstGeom prst="rect">
            <a:avLst/>
          </a:prstGeom>
        </p:spPr>
      </p:pic>
      <p:pic>
        <p:nvPicPr>
          <p:cNvPr id="137" name="Picture 136"/>
          <p:cNvPicPr>
            <a:picLocks noChangeAspect="1"/>
          </p:cNvPicPr>
          <p:nvPr/>
        </p:nvPicPr>
        <p:blipFill>
          <a:blip r:embed="rId17"/>
          <a:stretch>
            <a:fillRect/>
          </a:stretch>
        </p:blipFill>
        <p:spPr>
          <a:xfrm>
            <a:off x="37442245" y="10577793"/>
            <a:ext cx="5181623" cy="4050069"/>
          </a:xfrm>
          <a:prstGeom prst="rect">
            <a:avLst/>
          </a:prstGeom>
        </p:spPr>
      </p:pic>
      <p:pic>
        <p:nvPicPr>
          <p:cNvPr id="138" name="Picture 137"/>
          <p:cNvPicPr>
            <a:picLocks noChangeAspect="1"/>
          </p:cNvPicPr>
          <p:nvPr/>
        </p:nvPicPr>
        <p:blipFill>
          <a:blip r:embed="rId18"/>
          <a:stretch>
            <a:fillRect/>
          </a:stretch>
        </p:blipFill>
        <p:spPr>
          <a:xfrm>
            <a:off x="12317212" y="16349176"/>
            <a:ext cx="3703441" cy="1851721"/>
          </a:xfrm>
          <a:prstGeom prst="rect">
            <a:avLst/>
          </a:prstGeom>
        </p:spPr>
      </p:pic>
      <p:pic>
        <p:nvPicPr>
          <p:cNvPr id="139" name="Picture 138"/>
          <p:cNvPicPr>
            <a:picLocks noChangeAspect="1"/>
          </p:cNvPicPr>
          <p:nvPr/>
        </p:nvPicPr>
        <p:blipFill rotWithShape="1">
          <a:blip r:embed="rId19"/>
          <a:srcRect l="6059" t="19555" r="5804"/>
          <a:stretch/>
        </p:blipFill>
        <p:spPr>
          <a:xfrm>
            <a:off x="11985423" y="19502696"/>
            <a:ext cx="4437483" cy="2820712"/>
          </a:xfrm>
          <a:prstGeom prst="rect">
            <a:avLst/>
          </a:prstGeom>
        </p:spPr>
      </p:pic>
      <p:pic>
        <p:nvPicPr>
          <p:cNvPr id="140" name="Picture 139"/>
          <p:cNvPicPr>
            <a:picLocks noChangeAspect="1"/>
          </p:cNvPicPr>
          <p:nvPr/>
        </p:nvPicPr>
        <p:blipFill rotWithShape="1">
          <a:blip r:embed="rId20"/>
          <a:srcRect l="3309" t="10945" r="6069" b="12189"/>
          <a:stretch/>
        </p:blipFill>
        <p:spPr>
          <a:xfrm>
            <a:off x="20814223" y="19980142"/>
            <a:ext cx="2318770" cy="1343365"/>
          </a:xfrm>
          <a:prstGeom prst="rect">
            <a:avLst/>
          </a:prstGeom>
        </p:spPr>
      </p:pic>
      <p:cxnSp>
        <p:nvCxnSpPr>
          <p:cNvPr id="142" name="Elbow Connector 141"/>
          <p:cNvCxnSpPr>
            <a:stCxn id="117" idx="3"/>
            <a:endCxn id="129" idx="0"/>
          </p:cNvCxnSpPr>
          <p:nvPr/>
        </p:nvCxnSpPr>
        <p:spPr>
          <a:xfrm>
            <a:off x="16543445" y="15629250"/>
            <a:ext cx="2260485" cy="846520"/>
          </a:xfrm>
          <a:prstGeom prst="bentConnector2">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Elbow Connector 145"/>
          <p:cNvCxnSpPr>
            <a:stCxn id="118" idx="3"/>
            <a:endCxn id="129" idx="2"/>
          </p:cNvCxnSpPr>
          <p:nvPr/>
        </p:nvCxnSpPr>
        <p:spPr>
          <a:xfrm flipV="1">
            <a:off x="16463905" y="18448009"/>
            <a:ext cx="2340025" cy="365040"/>
          </a:xfrm>
          <a:prstGeom prst="bentConnector2">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6" name="TextBox 155"/>
          <p:cNvSpPr txBox="1"/>
          <p:nvPr/>
        </p:nvSpPr>
        <p:spPr>
          <a:xfrm>
            <a:off x="23862637" y="21738633"/>
            <a:ext cx="5963812" cy="584775"/>
          </a:xfrm>
          <a:prstGeom prst="rect">
            <a:avLst/>
          </a:prstGeom>
          <a:noFill/>
        </p:spPr>
        <p:txBody>
          <a:bodyPr wrap="square" rtlCol="0">
            <a:spAutoFit/>
          </a:bodyPr>
          <a:lstStyle/>
          <a:p>
            <a:r>
              <a:rPr lang="en-US" sz="3200" i="1" dirty="0" smtClean="0">
                <a:latin typeface="Arial" charset="0"/>
                <a:ea typeface="Arial" charset="0"/>
                <a:cs typeface="Arial" charset="0"/>
              </a:rPr>
              <a:t>A Gaussian process regression</a:t>
            </a:r>
            <a:endParaRPr lang="en-US" sz="3200" i="1" dirty="0">
              <a:latin typeface="Arial" charset="0"/>
              <a:ea typeface="Arial" charset="0"/>
              <a:cs typeface="Arial" charset="0"/>
            </a:endParaRPr>
          </a:p>
        </p:txBody>
      </p:sp>
      <p:pic>
        <p:nvPicPr>
          <p:cNvPr id="169" name="Picture 168"/>
          <p:cNvPicPr>
            <a:picLocks noChangeAspect="1"/>
          </p:cNvPicPr>
          <p:nvPr/>
        </p:nvPicPr>
        <p:blipFill>
          <a:blip r:embed="rId21"/>
          <a:stretch>
            <a:fillRect/>
          </a:stretch>
        </p:blipFill>
        <p:spPr>
          <a:xfrm>
            <a:off x="21509819" y="24099598"/>
            <a:ext cx="4376517" cy="5167309"/>
          </a:xfrm>
          <a:prstGeom prst="rect">
            <a:avLst/>
          </a:prstGeom>
        </p:spPr>
      </p:pic>
      <p:pic>
        <p:nvPicPr>
          <p:cNvPr id="8" name="Picture 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253405" y="24099599"/>
            <a:ext cx="4434156" cy="5157196"/>
          </a:xfrm>
          <a:prstGeom prst="rect">
            <a:avLst/>
          </a:prstGeom>
        </p:spPr>
      </p:pic>
      <p:pic>
        <p:nvPicPr>
          <p:cNvPr id="9" name="Picture 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1446714" y="15839581"/>
            <a:ext cx="6644710" cy="5102362"/>
          </a:xfrm>
          <a:prstGeom prst="rect">
            <a:avLst/>
          </a:prstGeom>
        </p:spPr>
      </p:pic>
      <p:pic>
        <p:nvPicPr>
          <p:cNvPr id="11" name="Picture 10"/>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8207448" y="15990627"/>
            <a:ext cx="4372201" cy="5100900"/>
          </a:xfrm>
          <a:prstGeom prst="rect">
            <a:avLst/>
          </a:prstGeom>
        </p:spPr>
      </p:pic>
      <p:cxnSp>
        <p:nvCxnSpPr>
          <p:cNvPr id="92" name="Elbow Connector 91"/>
          <p:cNvCxnSpPr>
            <a:stCxn id="129" idx="3"/>
            <a:endCxn id="130" idx="0"/>
          </p:cNvCxnSpPr>
          <p:nvPr/>
        </p:nvCxnSpPr>
        <p:spPr>
          <a:xfrm flipH="1">
            <a:off x="18918867" y="17461890"/>
            <a:ext cx="2145548" cy="2567178"/>
          </a:xfrm>
          <a:prstGeom prst="bentConnector4">
            <a:avLst>
              <a:gd name="adj1" fmla="val -10655"/>
              <a:gd name="adj2" fmla="val 69206"/>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31634332" y="14758519"/>
            <a:ext cx="11621867" cy="1077218"/>
          </a:xfrm>
          <a:prstGeom prst="rect">
            <a:avLst/>
          </a:prstGeom>
          <a:noFill/>
        </p:spPr>
        <p:txBody>
          <a:bodyPr wrap="square" rtlCol="0">
            <a:spAutoFit/>
          </a:bodyPr>
          <a:lstStyle/>
          <a:p>
            <a:r>
              <a:rPr lang="en-US" sz="3200" dirty="0" smtClean="0"/>
              <a:t>Optimizing the compressive strength and the flow of concrete in a concrete slump test (from the UCI Machine Learning Repository):</a:t>
            </a:r>
            <a:endParaRPr lang="en-US" sz="3200" dirty="0"/>
          </a:p>
        </p:txBody>
      </p:sp>
    </p:spTree>
    <p:extLst>
      <p:ext uri="{BB962C8B-B14F-4D97-AF65-F5344CB8AC3E}">
        <p14:creationId xmlns:p14="http://schemas.microsoft.com/office/powerpoint/2010/main" val="433917528"/>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Theme2</Template>
  <TotalTime>1075</TotalTime>
  <Words>408</Words>
  <Application>Microsoft Macintosh PowerPoint</Application>
  <PresentationFormat>Custom</PresentationFormat>
  <Paragraphs>67</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Cambria Math</vt:lpstr>
      <vt:lpstr>Theme2</vt:lpstr>
      <vt:lpstr>PowerPoint Presentation</vt:lpstr>
    </vt:vector>
  </TitlesOfParts>
  <Manager/>
  <Company>Engineering Computer Network</Company>
  <LinksUpToDate>false</LinksUpToDate>
  <SharedDoc>false</SharedDoc>
  <HyperlinkBase/>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Rush, Megan M</dc:creator>
  <cp:keywords/>
  <dc:description/>
  <cp:lastModifiedBy>Juan Sebastian Martinez Carvajal</cp:lastModifiedBy>
  <cp:revision>93</cp:revision>
  <cp:lastPrinted>2016-07-21T15:23:30Z</cp:lastPrinted>
  <dcterms:created xsi:type="dcterms:W3CDTF">2014-02-13T19:35:39Z</dcterms:created>
  <dcterms:modified xsi:type="dcterms:W3CDTF">2016-07-22T15:59:31Z</dcterms:modified>
  <cp:category/>
</cp:coreProperties>
</file>